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6858000" cy="9144000"/>
  <p:embeddedFontLst>
    <p:embeddedFont>
      <p:font typeface="Red Hat Display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FB3004-C272-4543-8D8E-5130504F6E25}">
  <a:tblStyle styleId="{E0FB3004-C272-4543-8D8E-5130504F6E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bold.fntdata"/><Relationship Id="rId20" Type="http://schemas.openxmlformats.org/officeDocument/2006/relationships/slide" Target="slides/slide14.xml"/><Relationship Id="rId42" Type="http://schemas.openxmlformats.org/officeDocument/2006/relationships/font" Target="fonts/RedHatDisplay-boldItalic.fntdata"/><Relationship Id="rId41" Type="http://schemas.openxmlformats.org/officeDocument/2006/relationships/font" Target="fonts/RedHatDisplay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edHatDisplay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5f4e25f17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a5f4e25f17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39430b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639430bd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856d6fc9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856d6fc97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5f4e25f1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a5f4e25f17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5f4e25f17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a5f4e25f17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5f4e25f1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a5f4e25f17_3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418752f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6418752f2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418752f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6418752f26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418752f2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6418752f2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5f4e25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a5f4e25f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418752f2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6418752f26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41d31ef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641d31ef8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418752f2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6418752f26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418752f2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6418752f26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418752f2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6418752f26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82567ae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a82567aea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6418752f2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6418752f26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41d31ef8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641d31ef8b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41d31ef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641d31ef8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41d31ef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641d31ef8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39430bdb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639430bdb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41d31ef8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641d31ef8b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486e68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6486e68d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39430bd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639430bdb6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5f4e25f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a5f4e25f1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5f4e25f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a5f4e25f1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5f4e25f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a5f4e25f1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39430bd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639430bdb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5f4e25f1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a5f4e25f17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9.gif"/><Relationship Id="rId7" Type="http://schemas.openxmlformats.org/officeDocument/2006/relationships/image" Target="../media/image5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49.png"/><Relationship Id="rId7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74.png"/><Relationship Id="rId9" Type="http://schemas.openxmlformats.org/officeDocument/2006/relationships/image" Target="../media/image51.png"/><Relationship Id="rId5" Type="http://schemas.openxmlformats.org/officeDocument/2006/relationships/image" Target="../media/image30.png"/><Relationship Id="rId6" Type="http://schemas.openxmlformats.org/officeDocument/2006/relationships/image" Target="../media/image47.png"/><Relationship Id="rId7" Type="http://schemas.openxmlformats.org/officeDocument/2006/relationships/image" Target="../media/image33.png"/><Relationship Id="rId8" Type="http://schemas.openxmlformats.org/officeDocument/2006/relationships/image" Target="../media/image5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12" Type="http://schemas.openxmlformats.org/officeDocument/2006/relationships/image" Target="../media/image22.png"/><Relationship Id="rId9" Type="http://schemas.openxmlformats.org/officeDocument/2006/relationships/image" Target="../media/image81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64.png"/><Relationship Id="rId8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3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85.png"/><Relationship Id="rId9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87.png"/><Relationship Id="rId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9" Type="http://schemas.openxmlformats.org/officeDocument/2006/relationships/image" Target="../media/image96.png"/><Relationship Id="rId5" Type="http://schemas.openxmlformats.org/officeDocument/2006/relationships/image" Target="../media/image21.png"/><Relationship Id="rId6" Type="http://schemas.openxmlformats.org/officeDocument/2006/relationships/image" Target="../media/image78.png"/><Relationship Id="rId7" Type="http://schemas.openxmlformats.org/officeDocument/2006/relationships/image" Target="../media/image84.png"/><Relationship Id="rId8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8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9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93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94.png"/><Relationship Id="rId5" Type="http://schemas.openxmlformats.org/officeDocument/2006/relationships/image" Target="../media/image104.png"/><Relationship Id="rId6" Type="http://schemas.openxmlformats.org/officeDocument/2006/relationships/image" Target="../media/image1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102.png"/><Relationship Id="rId5" Type="http://schemas.openxmlformats.org/officeDocument/2006/relationships/image" Target="../media/image1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97.png"/><Relationship Id="rId6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9.png"/><Relationship Id="rId4" Type="http://schemas.openxmlformats.org/officeDocument/2006/relationships/image" Target="../media/image37.png"/><Relationship Id="rId5" Type="http://schemas.openxmlformats.org/officeDocument/2006/relationships/image" Target="../media/image65.png"/><Relationship Id="rId6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7992151"/>
            <a:ext cx="18288000" cy="2294849"/>
          </a:xfrm>
          <a:custGeom>
            <a:rect b="b" l="l" r="r" t="t"/>
            <a:pathLst>
              <a:path extrusionOk="0" h="776282" w="6186311">
                <a:moveTo>
                  <a:pt x="0" y="0"/>
                </a:moveTo>
                <a:lnTo>
                  <a:pt x="6186311" y="0"/>
                </a:lnTo>
                <a:lnTo>
                  <a:pt x="6186311" y="776282"/>
                </a:lnTo>
                <a:lnTo>
                  <a:pt x="0" y="776282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9365539" y="-1879430"/>
            <a:ext cx="4837564" cy="4954675"/>
          </a:xfrm>
          <a:custGeom>
            <a:rect b="b" l="l" r="r" t="t"/>
            <a:pathLst>
              <a:path extrusionOk="0"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flipH="1">
            <a:off x="13727850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4084897" y="-1879430"/>
            <a:ext cx="4837564" cy="4954675"/>
          </a:xfrm>
          <a:custGeom>
            <a:rect b="b" l="l" r="r" t="t"/>
            <a:pathLst>
              <a:path extrusionOk="0"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-227981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4430870" y="3689790"/>
            <a:ext cx="9426300" cy="3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6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000" u="none" cap="none" strike="noStrike">
                <a:solidFill>
                  <a:srgbClr val="D1B266"/>
                </a:solidFill>
              </a:rPr>
              <a:t>第四組</a:t>
            </a:r>
            <a:r>
              <a:rPr lang="en-US" sz="13099">
                <a:solidFill>
                  <a:srgbClr val="D1B266"/>
                </a:solidFill>
              </a:rPr>
              <a:t> </a:t>
            </a:r>
            <a:endParaRPr sz="13099">
              <a:solidFill>
                <a:srgbClr val="D1B266"/>
              </a:solidFill>
            </a:endParaRPr>
          </a:p>
          <a:p>
            <a:pPr indent="0" lvl="0" marL="0" marR="0" rtl="0" algn="ctr">
              <a:lnSpc>
                <a:spcPct val="76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99">
                <a:solidFill>
                  <a:srgbClr val="D1B266"/>
                </a:solidFill>
              </a:rPr>
              <a:t>電影資料庫</a:t>
            </a:r>
            <a:endParaRPr sz="13099">
              <a:solidFill>
                <a:srgbClr val="D1B266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71990" y="8254796"/>
            <a:ext cx="101163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40">
                <a:solidFill>
                  <a:srgbClr val="1F222B"/>
                </a:solidFill>
                <a:latin typeface="Comic Sans MS"/>
                <a:ea typeface="Comic Sans MS"/>
                <a:cs typeface="Comic Sans MS"/>
                <a:sym typeface="Comic Sans MS"/>
              </a:rPr>
              <a:t>4110056003 郭庭言          4110056008 林昀萱</a:t>
            </a:r>
            <a:endParaRPr sz="3340">
              <a:solidFill>
                <a:srgbClr val="1F222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40">
                <a:solidFill>
                  <a:srgbClr val="1F222B"/>
                </a:solidFill>
                <a:latin typeface="Comic Sans MS"/>
                <a:ea typeface="Comic Sans MS"/>
                <a:cs typeface="Comic Sans MS"/>
                <a:sym typeface="Comic Sans MS"/>
              </a:rPr>
              <a:t>4110056029 劉菡侖  			 4110056030 鄭詠謙</a:t>
            </a:r>
            <a:endParaRPr sz="3340">
              <a:solidFill>
                <a:srgbClr val="1F222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803648" y="6253991"/>
            <a:ext cx="1006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flipH="1">
            <a:off x="1306055" y="3075245"/>
            <a:ext cx="2807692" cy="6251946"/>
          </a:xfrm>
          <a:custGeom>
            <a:rect b="b" l="l" r="r" t="t"/>
            <a:pathLst>
              <a:path extrusionOk="0" h="6251946" w="2807692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14174295" y="3428996"/>
            <a:ext cx="3182809" cy="6251946"/>
          </a:xfrm>
          <a:custGeom>
            <a:rect b="b" l="l" r="r" t="t"/>
            <a:pathLst>
              <a:path extrusionOk="0" h="6251946" w="3182809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 flipH="1">
            <a:off x="13490869" y="7311045"/>
            <a:ext cx="3031066" cy="2975955"/>
          </a:xfrm>
          <a:custGeom>
            <a:rect b="b" l="l" r="r" t="t"/>
            <a:pathLst>
              <a:path extrusionOk="0" h="2975955" w="3031066">
                <a:moveTo>
                  <a:pt x="3031065" y="0"/>
                </a:moveTo>
                <a:lnTo>
                  <a:pt x="0" y="0"/>
                </a:lnTo>
                <a:lnTo>
                  <a:pt x="0" y="2975955"/>
                </a:lnTo>
                <a:lnTo>
                  <a:pt x="3031065" y="2975955"/>
                </a:lnTo>
                <a:lnTo>
                  <a:pt x="303106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22"/>
          <p:cNvSpPr/>
          <p:nvPr/>
        </p:nvSpPr>
        <p:spPr>
          <a:xfrm flipH="1">
            <a:off x="13727850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2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 rot="-1086226">
            <a:off x="13039762" y="8123349"/>
            <a:ext cx="732987" cy="890072"/>
          </a:xfrm>
          <a:custGeom>
            <a:rect b="b" l="l" r="r" t="t"/>
            <a:pathLst>
              <a:path extrusionOk="0"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2" name="Google Shape;23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90872" y="0"/>
            <a:ext cx="3575901" cy="4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-227981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4" name="Google Shape;2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282" y="1800975"/>
            <a:ext cx="10350568" cy="7785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22"/>
          <p:cNvSpPr txBox="1"/>
          <p:nvPr/>
        </p:nvSpPr>
        <p:spPr>
          <a:xfrm>
            <a:off x="5333575" y="564500"/>
            <a:ext cx="4059600" cy="677400"/>
          </a:xfrm>
          <a:prstGeom prst="rect">
            <a:avLst/>
          </a:prstGeom>
          <a:solidFill>
            <a:srgbClr val="FDFAF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 </a:t>
            </a:r>
            <a:r>
              <a:rPr lang="en-US" sz="5000">
                <a:solidFill>
                  <a:srgbClr val="5F1A1F"/>
                </a:solidFill>
                <a:latin typeface="Comic Sans MS"/>
                <a:ea typeface="Comic Sans MS"/>
                <a:cs typeface="Comic Sans MS"/>
                <a:sym typeface="Comic Sans MS"/>
              </a:rPr>
              <a:t>E-R Diagram</a:t>
            </a:r>
            <a:endParaRPr sz="5000">
              <a:solidFill>
                <a:srgbClr val="5F1A1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>
            <a:off x="0" y="7992151"/>
            <a:ext cx="18280549" cy="2293913"/>
          </a:xfrm>
          <a:custGeom>
            <a:rect b="b" l="l" r="r" t="t"/>
            <a:pathLst>
              <a:path extrusionOk="0" h="776282" w="6186311">
                <a:moveTo>
                  <a:pt x="0" y="0"/>
                </a:moveTo>
                <a:lnTo>
                  <a:pt x="6186311" y="0"/>
                </a:lnTo>
                <a:lnTo>
                  <a:pt x="6186311" y="776282"/>
                </a:lnTo>
                <a:lnTo>
                  <a:pt x="0" y="776282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241" name="Google Shape;241;p23"/>
          <p:cNvSpPr/>
          <p:nvPr/>
        </p:nvSpPr>
        <p:spPr>
          <a:xfrm>
            <a:off x="12796894" y="1733560"/>
            <a:ext cx="5032207" cy="7188868"/>
          </a:xfrm>
          <a:custGeom>
            <a:rect b="b" l="l" r="r" t="t"/>
            <a:pathLst>
              <a:path extrusionOk="0" h="7188868" w="5032207">
                <a:moveTo>
                  <a:pt x="0" y="0"/>
                </a:moveTo>
                <a:lnTo>
                  <a:pt x="5032207" y="0"/>
                </a:lnTo>
                <a:lnTo>
                  <a:pt x="5032207" y="7188868"/>
                </a:lnTo>
                <a:lnTo>
                  <a:pt x="0" y="718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23"/>
          <p:cNvSpPr/>
          <p:nvPr/>
        </p:nvSpPr>
        <p:spPr>
          <a:xfrm>
            <a:off x="10127655" y="5327994"/>
            <a:ext cx="5431328" cy="3930306"/>
          </a:xfrm>
          <a:custGeom>
            <a:rect b="b" l="l" r="r" t="t"/>
            <a:pathLst>
              <a:path extrusionOk="0" h="3930306" w="5431328">
                <a:moveTo>
                  <a:pt x="0" y="0"/>
                </a:moveTo>
                <a:lnTo>
                  <a:pt x="5431328" y="0"/>
                </a:lnTo>
                <a:lnTo>
                  <a:pt x="5431328" y="3930306"/>
                </a:lnTo>
                <a:lnTo>
                  <a:pt x="0" y="393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3"/>
          <p:cNvSpPr/>
          <p:nvPr/>
        </p:nvSpPr>
        <p:spPr>
          <a:xfrm>
            <a:off x="6728995" y="4358166"/>
            <a:ext cx="4368188" cy="5200223"/>
          </a:xfrm>
          <a:custGeom>
            <a:rect b="b" l="l" r="r" t="t"/>
            <a:pathLst>
              <a:path extrusionOk="0" h="5200223" w="4368188">
                <a:moveTo>
                  <a:pt x="0" y="0"/>
                </a:moveTo>
                <a:lnTo>
                  <a:pt x="4368187" y="0"/>
                </a:lnTo>
                <a:lnTo>
                  <a:pt x="4368187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3"/>
          <p:cNvSpPr/>
          <p:nvPr/>
        </p:nvSpPr>
        <p:spPr>
          <a:xfrm>
            <a:off x="12796894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3"/>
          <p:cNvSpPr/>
          <p:nvPr/>
        </p:nvSpPr>
        <p:spPr>
          <a:xfrm>
            <a:off x="5491106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23"/>
          <p:cNvSpPr/>
          <p:nvPr/>
        </p:nvSpPr>
        <p:spPr>
          <a:xfrm>
            <a:off x="-1814682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3"/>
          <p:cNvSpPr txBox="1"/>
          <p:nvPr/>
        </p:nvSpPr>
        <p:spPr>
          <a:xfrm>
            <a:off x="201327" y="1939799"/>
            <a:ext cx="119688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11">
                <a:solidFill>
                  <a:srgbClr val="D1B2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Information Source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1359604" y="4358166"/>
            <a:ext cx="4718021" cy="5200223"/>
          </a:xfrm>
          <a:custGeom>
            <a:rect b="b" l="l" r="r" t="t"/>
            <a:pathLst>
              <a:path extrusionOk="0" h="5200223" w="4718021">
                <a:moveTo>
                  <a:pt x="0" y="0"/>
                </a:moveTo>
                <a:lnTo>
                  <a:pt x="4718021" y="0"/>
                </a:lnTo>
                <a:lnTo>
                  <a:pt x="4718021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/>
        </p:nvSpPr>
        <p:spPr>
          <a:xfrm>
            <a:off x="971350" y="352925"/>
            <a:ext cx="60099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086075" y="921600"/>
            <a:ext cx="11937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7919" lvl="1" marL="695836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FDFAF0"/>
              </a:buClr>
              <a:buSzPts val="3222"/>
              <a:buFont typeface="Arial"/>
              <a:buChar char="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利用python從IMDB(top 250)上抓資料存成.csv</a:t>
            </a:r>
            <a:endParaRPr sz="32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55" name="Google Shape;255;p24"/>
          <p:cNvSpPr/>
          <p:nvPr/>
        </p:nvSpPr>
        <p:spPr>
          <a:xfrm rot="1940489">
            <a:off x="12942262" y="693509"/>
            <a:ext cx="8470372" cy="3662391"/>
          </a:xfrm>
          <a:custGeom>
            <a:rect b="b" l="l" r="r" t="t"/>
            <a:pathLst>
              <a:path extrusionOk="0" h="6568321" w="12500266">
                <a:moveTo>
                  <a:pt x="0" y="0"/>
                </a:moveTo>
                <a:lnTo>
                  <a:pt x="12500266" y="0"/>
                </a:lnTo>
                <a:lnTo>
                  <a:pt x="12500266" y="6568322"/>
                </a:lnTo>
                <a:lnTo>
                  <a:pt x="0" y="656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24"/>
          <p:cNvSpPr txBox="1"/>
          <p:nvPr/>
        </p:nvSpPr>
        <p:spPr>
          <a:xfrm>
            <a:off x="1086075" y="6547238"/>
            <a:ext cx="73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2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25" y="1796575"/>
            <a:ext cx="14592076" cy="77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971350" y="352925"/>
            <a:ext cx="60099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1086075" y="921600"/>
            <a:ext cx="119373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7919" lvl="1" marL="695836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FDFAF0"/>
              </a:buClr>
              <a:buSzPts val="3222"/>
              <a:buFont typeface="Arial"/>
              <a:buChar char="➢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利用python從IMDB(top 250)上抓資料存成.csv</a:t>
            </a:r>
            <a:endParaRPr sz="32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433197" lvl="0" marL="45720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FDFAF0"/>
              </a:buClr>
              <a:buSzPts val="3222"/>
              <a:buFont typeface="Red Hat Display"/>
              <a:buAutoNum type="arabicPeriod"/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MovieInfo(250 筆) </a:t>
            </a:r>
            <a:endParaRPr sz="3222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4" name="Google Shape;264;p25"/>
          <p:cNvSpPr/>
          <p:nvPr/>
        </p:nvSpPr>
        <p:spPr>
          <a:xfrm rot="-1959469">
            <a:off x="9928658" y="1638812"/>
            <a:ext cx="12509052" cy="6572938"/>
          </a:xfrm>
          <a:custGeom>
            <a:rect b="b" l="l" r="r" t="t"/>
            <a:pathLst>
              <a:path extrusionOk="0" h="6568321" w="12500266">
                <a:moveTo>
                  <a:pt x="0" y="0"/>
                </a:moveTo>
                <a:lnTo>
                  <a:pt x="12500266" y="0"/>
                </a:lnTo>
                <a:lnTo>
                  <a:pt x="12500266" y="6568322"/>
                </a:lnTo>
                <a:lnTo>
                  <a:pt x="0" y="6568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5" name="Google Shape;2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800" y="2479800"/>
            <a:ext cx="7402450" cy="28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/>
        </p:nvSpPr>
        <p:spPr>
          <a:xfrm>
            <a:off x="1086075" y="6547238"/>
            <a:ext cx="73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2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800" y="5905000"/>
            <a:ext cx="7058275" cy="26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/>
          <p:nvPr/>
        </p:nvSpPr>
        <p:spPr>
          <a:xfrm>
            <a:off x="9578172" y="712476"/>
            <a:ext cx="8044547" cy="8858437"/>
          </a:xfrm>
          <a:custGeom>
            <a:rect b="b" l="l" r="r" t="t"/>
            <a:pathLst>
              <a:path extrusionOk="0" h="2997779" w="2722351">
                <a:moveTo>
                  <a:pt x="0" y="0"/>
                </a:moveTo>
                <a:lnTo>
                  <a:pt x="2722351" y="0"/>
                </a:lnTo>
                <a:lnTo>
                  <a:pt x="2722351" y="2997779"/>
                </a:lnTo>
                <a:lnTo>
                  <a:pt x="0" y="2997779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273" name="Google Shape;273;p26"/>
          <p:cNvSpPr/>
          <p:nvPr/>
        </p:nvSpPr>
        <p:spPr>
          <a:xfrm>
            <a:off x="662001" y="712476"/>
            <a:ext cx="8044547" cy="8858437"/>
          </a:xfrm>
          <a:custGeom>
            <a:rect b="b" l="l" r="r" t="t"/>
            <a:pathLst>
              <a:path extrusionOk="0" h="2997779" w="2722351">
                <a:moveTo>
                  <a:pt x="0" y="0"/>
                </a:moveTo>
                <a:lnTo>
                  <a:pt x="2722351" y="0"/>
                </a:lnTo>
                <a:lnTo>
                  <a:pt x="2722351" y="2997779"/>
                </a:lnTo>
                <a:lnTo>
                  <a:pt x="0" y="2997779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274" name="Google Shape;274;p26"/>
          <p:cNvSpPr txBox="1"/>
          <p:nvPr/>
        </p:nvSpPr>
        <p:spPr>
          <a:xfrm>
            <a:off x="1294170" y="1936480"/>
            <a:ext cx="6783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 txBox="1"/>
          <p:nvPr/>
        </p:nvSpPr>
        <p:spPr>
          <a:xfrm>
            <a:off x="1532030" y="3715629"/>
            <a:ext cx="630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10210340" y="1936480"/>
            <a:ext cx="6783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 txBox="1"/>
          <p:nvPr/>
        </p:nvSpPr>
        <p:spPr>
          <a:xfrm>
            <a:off x="10424908" y="3706104"/>
            <a:ext cx="635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12796894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26"/>
          <p:cNvSpPr/>
          <p:nvPr/>
        </p:nvSpPr>
        <p:spPr>
          <a:xfrm>
            <a:off x="5491106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6"/>
          <p:cNvSpPr/>
          <p:nvPr/>
        </p:nvSpPr>
        <p:spPr>
          <a:xfrm>
            <a:off x="-1814682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6"/>
          <p:cNvSpPr txBox="1"/>
          <p:nvPr/>
        </p:nvSpPr>
        <p:spPr>
          <a:xfrm>
            <a:off x="1056225" y="1587025"/>
            <a:ext cx="678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	AwardsRecords(250 筆)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25" y="2417050"/>
            <a:ext cx="7459800" cy="51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/>
          <p:nvPr/>
        </p:nvSpPr>
        <p:spPr>
          <a:xfrm>
            <a:off x="7839825" y="6756025"/>
            <a:ext cx="1842590" cy="3088484"/>
          </a:xfrm>
          <a:custGeom>
            <a:rect b="b" l="l" r="r" t="t"/>
            <a:pathLst>
              <a:path extrusionOk="0" h="6176967" w="2347248">
                <a:moveTo>
                  <a:pt x="0" y="0"/>
                </a:moveTo>
                <a:lnTo>
                  <a:pt x="2347248" y="0"/>
                </a:lnTo>
                <a:lnTo>
                  <a:pt x="2347248" y="6176968"/>
                </a:lnTo>
                <a:lnTo>
                  <a:pt x="0" y="6176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26"/>
          <p:cNvSpPr txBox="1"/>
          <p:nvPr/>
        </p:nvSpPr>
        <p:spPr>
          <a:xfrm>
            <a:off x="10568175" y="1288475"/>
            <a:ext cx="549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3.	BoxOfficeRecords(250 筆) </a:t>
            </a:r>
            <a:endParaRPr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0150" y="2082775"/>
            <a:ext cx="6067955" cy="611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/>
          <p:nvPr/>
        </p:nvSpPr>
        <p:spPr>
          <a:xfrm>
            <a:off x="16059367" y="6958839"/>
            <a:ext cx="2086878" cy="2981255"/>
          </a:xfrm>
          <a:custGeom>
            <a:rect b="b" l="l" r="r" t="t"/>
            <a:pathLst>
              <a:path extrusionOk="0" h="2981255" w="2086878">
                <a:moveTo>
                  <a:pt x="0" y="0"/>
                </a:moveTo>
                <a:lnTo>
                  <a:pt x="2086878" y="0"/>
                </a:lnTo>
                <a:lnTo>
                  <a:pt x="2086878" y="2981255"/>
                </a:lnTo>
                <a:lnTo>
                  <a:pt x="0" y="2981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7" name="Google Shape;28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93750" y="8017325"/>
            <a:ext cx="1618125" cy="8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 rot="-2533787">
            <a:off x="14789536" y="9015045"/>
            <a:ext cx="1871577" cy="738036"/>
          </a:xfrm>
          <a:custGeom>
            <a:rect b="b" l="l" r="r" t="t"/>
            <a:pathLst>
              <a:path extrusionOk="0" h="2382543" w="4264059">
                <a:moveTo>
                  <a:pt x="0" y="0"/>
                </a:moveTo>
                <a:lnTo>
                  <a:pt x="4264058" y="0"/>
                </a:lnTo>
                <a:lnTo>
                  <a:pt x="4264058" y="2382543"/>
                </a:lnTo>
                <a:lnTo>
                  <a:pt x="0" y="2382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/>
        </p:nvSpPr>
        <p:spPr>
          <a:xfrm>
            <a:off x="534825" y="2898592"/>
            <a:ext cx="109542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</a:rPr>
              <a:t>4.	Crew(250 筆)</a:t>
            </a:r>
            <a:endParaRPr sz="3200">
              <a:solidFill>
                <a:srgbClr val="FDFAF0"/>
              </a:solidFill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5" y="3477905"/>
            <a:ext cx="9720950" cy="57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7"/>
          <p:cNvSpPr/>
          <p:nvPr/>
        </p:nvSpPr>
        <p:spPr>
          <a:xfrm>
            <a:off x="263810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7"/>
          <p:cNvSpPr/>
          <p:nvPr/>
        </p:nvSpPr>
        <p:spPr>
          <a:xfrm>
            <a:off x="509495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7"/>
          <p:cNvSpPr/>
          <p:nvPr/>
        </p:nvSpPr>
        <p:spPr>
          <a:xfrm>
            <a:off x="755180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27"/>
          <p:cNvSpPr/>
          <p:nvPr/>
        </p:nvSpPr>
        <p:spPr>
          <a:xfrm>
            <a:off x="1000865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7"/>
          <p:cNvSpPr/>
          <p:nvPr/>
        </p:nvSpPr>
        <p:spPr>
          <a:xfrm>
            <a:off x="1246550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7"/>
          <p:cNvSpPr/>
          <p:nvPr/>
        </p:nvSpPr>
        <p:spPr>
          <a:xfrm>
            <a:off x="15103606" y="7"/>
            <a:ext cx="2456856" cy="2516333"/>
          </a:xfrm>
          <a:custGeom>
            <a:rect b="b" l="l" r="r" t="t"/>
            <a:pathLst>
              <a:path extrusionOk="0" h="2516333" w="2456856">
                <a:moveTo>
                  <a:pt x="0" y="0"/>
                </a:moveTo>
                <a:lnTo>
                  <a:pt x="2456857" y="0"/>
                </a:lnTo>
                <a:lnTo>
                  <a:pt x="2456857" y="2516333"/>
                </a:lnTo>
                <a:lnTo>
                  <a:pt x="0" y="2516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7"/>
          <p:cNvSpPr/>
          <p:nvPr/>
        </p:nvSpPr>
        <p:spPr>
          <a:xfrm rot="-921333">
            <a:off x="10178868" y="499100"/>
            <a:ext cx="8782140" cy="9288802"/>
          </a:xfrm>
          <a:custGeom>
            <a:rect b="b" l="l" r="r" t="t"/>
            <a:pathLst>
              <a:path extrusionOk="0" h="9282075" w="8775780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286250" y="422500"/>
            <a:ext cx="15990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DFAF0"/>
                </a:solidFill>
              </a:rPr>
              <a:t>5.	Cast(1000 筆) 每部電影4位演員 (演員身高、生日、性別 由亂數生成) </a:t>
            </a:r>
            <a:endParaRPr sz="3200">
              <a:solidFill>
                <a:srgbClr val="FDFAF0"/>
              </a:solidFill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88" y="1032293"/>
            <a:ext cx="6856425" cy="3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75" y="4241268"/>
            <a:ext cx="6856425" cy="30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/>
          <p:nvPr/>
        </p:nvSpPr>
        <p:spPr>
          <a:xfrm flipH="1">
            <a:off x="1143801" y="7470227"/>
            <a:ext cx="1247458" cy="2777742"/>
          </a:xfrm>
          <a:custGeom>
            <a:rect b="b" l="l" r="r" t="t"/>
            <a:pathLst>
              <a:path extrusionOk="0" h="2777742" w="1247458">
                <a:moveTo>
                  <a:pt x="1247459" y="0"/>
                </a:moveTo>
                <a:lnTo>
                  <a:pt x="0" y="0"/>
                </a:lnTo>
                <a:lnTo>
                  <a:pt x="0" y="2777741"/>
                </a:lnTo>
                <a:lnTo>
                  <a:pt x="1247459" y="2777741"/>
                </a:lnTo>
                <a:lnTo>
                  <a:pt x="124745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8"/>
          <p:cNvSpPr/>
          <p:nvPr/>
        </p:nvSpPr>
        <p:spPr>
          <a:xfrm>
            <a:off x="5480778" y="7470227"/>
            <a:ext cx="1414123" cy="2777742"/>
          </a:xfrm>
          <a:custGeom>
            <a:rect b="b" l="l" r="r" t="t"/>
            <a:pathLst>
              <a:path extrusionOk="0" h="2777742" w="1414123">
                <a:moveTo>
                  <a:pt x="0" y="0"/>
                </a:moveTo>
                <a:lnTo>
                  <a:pt x="1414123" y="0"/>
                </a:lnTo>
                <a:lnTo>
                  <a:pt x="1414123" y="2777741"/>
                </a:lnTo>
                <a:lnTo>
                  <a:pt x="0" y="2777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4" name="Google Shape;31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8150" y="967150"/>
            <a:ext cx="484822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36737" y="4471038"/>
            <a:ext cx="47910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31963" y="7165325"/>
            <a:ext cx="48006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/>
          <p:nvPr/>
        </p:nvSpPr>
        <p:spPr>
          <a:xfrm>
            <a:off x="2618888" y="8165974"/>
            <a:ext cx="2423360" cy="1753632"/>
          </a:xfrm>
          <a:custGeom>
            <a:rect b="b" l="l" r="r" t="t"/>
            <a:pathLst>
              <a:path extrusionOk="0" h="1753632" w="2423360">
                <a:moveTo>
                  <a:pt x="0" y="0"/>
                </a:moveTo>
                <a:lnTo>
                  <a:pt x="2423361" y="0"/>
                </a:lnTo>
                <a:lnTo>
                  <a:pt x="2423361" y="1753632"/>
                </a:lnTo>
                <a:lnTo>
                  <a:pt x="0" y="1753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8"/>
          <p:cNvSpPr/>
          <p:nvPr/>
        </p:nvSpPr>
        <p:spPr>
          <a:xfrm rot="-1512067">
            <a:off x="5204401" y="7560257"/>
            <a:ext cx="583944" cy="717565"/>
          </a:xfrm>
          <a:custGeom>
            <a:rect b="b" l="l" r="r" t="t"/>
            <a:pathLst>
              <a:path extrusionOk="0" h="2449013" w="1554010">
                <a:moveTo>
                  <a:pt x="0" y="0"/>
                </a:moveTo>
                <a:lnTo>
                  <a:pt x="1554010" y="0"/>
                </a:lnTo>
                <a:lnTo>
                  <a:pt x="1554010" y="2449014"/>
                </a:lnTo>
                <a:lnTo>
                  <a:pt x="0" y="2449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28"/>
          <p:cNvSpPr/>
          <p:nvPr/>
        </p:nvSpPr>
        <p:spPr>
          <a:xfrm rot="2700000">
            <a:off x="15187987" y="694752"/>
            <a:ext cx="3673208" cy="1075248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/>
        </p:nvSpPr>
        <p:spPr>
          <a:xfrm>
            <a:off x="793125" y="3350963"/>
            <a:ext cx="13067400" cy="1293000"/>
          </a:xfrm>
          <a:prstGeom prst="rect">
            <a:avLst/>
          </a:prstGeom>
          <a:noFill/>
          <a:ln cap="flat" cmpd="sng" w="9525">
            <a:solidFill>
              <a:srgbClr val="C8A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22B"/>
              </a:buClr>
              <a:buSzPts val="3500"/>
              <a:buChar char="●"/>
            </a:pPr>
            <a:r>
              <a:rPr lang="en-US" sz="3500">
                <a:solidFill>
                  <a:srgbClr val="1F222B"/>
                </a:solidFill>
              </a:rPr>
              <a:t>使用mysql建立資料庫</a:t>
            </a:r>
            <a:endParaRPr sz="3500">
              <a:solidFill>
                <a:srgbClr val="1F222B"/>
              </a:solidFill>
            </a:endParaRPr>
          </a:p>
          <a:p>
            <a:pPr indent="-4508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22B"/>
              </a:buClr>
              <a:buSzPts val="3500"/>
              <a:buChar char="●"/>
            </a:pPr>
            <a:r>
              <a:rPr lang="en-US" sz="3500">
                <a:solidFill>
                  <a:srgbClr val="1F222B"/>
                </a:solidFill>
              </a:rPr>
              <a:t>使用python Tkinter(Tk GUI工具包的標準介面)建立GUI介面</a:t>
            </a:r>
            <a:endParaRPr sz="3500">
              <a:solidFill>
                <a:srgbClr val="1F222B"/>
              </a:solidFill>
            </a:endParaRPr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300" y="6914138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800" y="7309425"/>
            <a:ext cx="19050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/>
          <p:nvPr/>
        </p:nvSpPr>
        <p:spPr>
          <a:xfrm>
            <a:off x="-14184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29"/>
          <p:cNvSpPr/>
          <p:nvPr/>
        </p:nvSpPr>
        <p:spPr>
          <a:xfrm>
            <a:off x="24684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29"/>
          <p:cNvSpPr/>
          <p:nvPr/>
        </p:nvSpPr>
        <p:spPr>
          <a:xfrm>
            <a:off x="63552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9"/>
          <p:cNvSpPr/>
          <p:nvPr/>
        </p:nvSpPr>
        <p:spPr>
          <a:xfrm>
            <a:off x="100718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9"/>
          <p:cNvSpPr/>
          <p:nvPr/>
        </p:nvSpPr>
        <p:spPr>
          <a:xfrm>
            <a:off x="138604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9"/>
          <p:cNvSpPr/>
          <p:nvPr/>
        </p:nvSpPr>
        <p:spPr>
          <a:xfrm>
            <a:off x="177472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9"/>
          <p:cNvSpPr txBox="1"/>
          <p:nvPr/>
        </p:nvSpPr>
        <p:spPr>
          <a:xfrm>
            <a:off x="793125" y="1203375"/>
            <a:ext cx="10414500" cy="1508400"/>
          </a:xfrm>
          <a:prstGeom prst="rect">
            <a:avLst/>
          </a:prstGeom>
          <a:noFill/>
          <a:ln cap="flat" cmpd="sng" w="114300">
            <a:solidFill>
              <a:srgbClr val="C8A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36">
                <a:solidFill>
                  <a:srgbClr val="1F222B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</a:t>
            </a:r>
            <a:endParaRPr sz="11136">
              <a:solidFill>
                <a:srgbClr val="1F222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948150" y="7309463"/>
            <a:ext cx="961800" cy="981000"/>
          </a:xfrm>
          <a:prstGeom prst="mathPlus">
            <a:avLst>
              <a:gd fmla="val 23520" name="adj1"/>
            </a:avLst>
          </a:prstGeom>
          <a:solidFill>
            <a:srgbClr val="641D1F"/>
          </a:solidFill>
          <a:ln cap="flat" cmpd="sng" w="38100">
            <a:solidFill>
              <a:srgbClr val="1F222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8322042" y="5813321"/>
            <a:ext cx="8167603" cy="4336255"/>
          </a:xfrm>
          <a:custGeom>
            <a:rect b="b" l="l" r="r" t="t"/>
            <a:pathLst>
              <a:path extrusionOk="0" h="4336255" w="8167603">
                <a:moveTo>
                  <a:pt x="0" y="0"/>
                </a:moveTo>
                <a:lnTo>
                  <a:pt x="8167603" y="0"/>
                </a:lnTo>
                <a:lnTo>
                  <a:pt x="8167603" y="4336255"/>
                </a:lnTo>
                <a:lnTo>
                  <a:pt x="0" y="4336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336" name="Google Shape;336;p29"/>
          <p:cNvSpPr/>
          <p:nvPr/>
        </p:nvSpPr>
        <p:spPr>
          <a:xfrm flipH="1">
            <a:off x="11977006" y="4379891"/>
            <a:ext cx="6099615" cy="5988713"/>
          </a:xfrm>
          <a:custGeom>
            <a:rect b="b" l="l" r="r" t="t"/>
            <a:pathLst>
              <a:path extrusionOk="0" h="5988713" w="6099615">
                <a:moveTo>
                  <a:pt x="6099615" y="0"/>
                </a:moveTo>
                <a:lnTo>
                  <a:pt x="0" y="0"/>
                </a:lnTo>
                <a:lnTo>
                  <a:pt x="0" y="5988713"/>
                </a:lnTo>
                <a:lnTo>
                  <a:pt x="6099615" y="5988713"/>
                </a:lnTo>
                <a:lnTo>
                  <a:pt x="6099615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29"/>
          <p:cNvSpPr/>
          <p:nvPr/>
        </p:nvSpPr>
        <p:spPr>
          <a:xfrm rot="-1776267">
            <a:off x="10815704" y="6169481"/>
            <a:ext cx="1356056" cy="1780491"/>
          </a:xfrm>
          <a:custGeom>
            <a:rect b="b" l="l" r="r" t="t"/>
            <a:pathLst>
              <a:path extrusionOk="0"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/>
          <p:nvPr/>
        </p:nvSpPr>
        <p:spPr>
          <a:xfrm>
            <a:off x="9727827" y="5962747"/>
            <a:ext cx="4339809" cy="2265955"/>
          </a:xfrm>
          <a:custGeom>
            <a:rect b="b" l="l" r="r" t="t"/>
            <a:pathLst>
              <a:path extrusionOk="0" h="3446319" w="6382072">
                <a:moveTo>
                  <a:pt x="0" y="0"/>
                </a:moveTo>
                <a:lnTo>
                  <a:pt x="6382072" y="0"/>
                </a:lnTo>
                <a:lnTo>
                  <a:pt x="6382072" y="3446318"/>
                </a:lnTo>
                <a:lnTo>
                  <a:pt x="0" y="344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957263" rotWithShape="0" algn="bl" dir="5400000" dist="19050">
              <a:srgbClr val="000000">
                <a:alpha val="87000"/>
              </a:srgbClr>
            </a:outerShdw>
          </a:effectLst>
        </p:spPr>
      </p:sp>
      <p:sp>
        <p:nvSpPr>
          <p:cNvPr id="343" name="Google Shape;343;p30"/>
          <p:cNvSpPr/>
          <p:nvPr/>
        </p:nvSpPr>
        <p:spPr>
          <a:xfrm>
            <a:off x="2106677" y="6012747"/>
            <a:ext cx="4339809" cy="2265955"/>
          </a:xfrm>
          <a:custGeom>
            <a:rect b="b" l="l" r="r" t="t"/>
            <a:pathLst>
              <a:path extrusionOk="0" h="3446319" w="6382072">
                <a:moveTo>
                  <a:pt x="0" y="0"/>
                </a:moveTo>
                <a:lnTo>
                  <a:pt x="6382072" y="0"/>
                </a:lnTo>
                <a:lnTo>
                  <a:pt x="6382072" y="3446318"/>
                </a:lnTo>
                <a:lnTo>
                  <a:pt x="0" y="344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957263" rotWithShape="0" algn="bl" dir="5400000" dist="19050">
              <a:srgbClr val="000000">
                <a:alpha val="87000"/>
              </a:srgbClr>
            </a:outerShdw>
          </a:effectLst>
        </p:spPr>
      </p:sp>
      <p:sp>
        <p:nvSpPr>
          <p:cNvPr id="344" name="Google Shape;344;p30"/>
          <p:cNvSpPr/>
          <p:nvPr/>
        </p:nvSpPr>
        <p:spPr>
          <a:xfrm>
            <a:off x="9727827" y="2263547"/>
            <a:ext cx="4339809" cy="2265955"/>
          </a:xfrm>
          <a:custGeom>
            <a:rect b="b" l="l" r="r" t="t"/>
            <a:pathLst>
              <a:path extrusionOk="0" h="3446319" w="6382072">
                <a:moveTo>
                  <a:pt x="0" y="0"/>
                </a:moveTo>
                <a:lnTo>
                  <a:pt x="6382072" y="0"/>
                </a:lnTo>
                <a:lnTo>
                  <a:pt x="6382072" y="3446318"/>
                </a:lnTo>
                <a:lnTo>
                  <a:pt x="0" y="344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957263" rotWithShape="0" algn="bl" dir="5400000" dist="19050">
              <a:srgbClr val="000000">
                <a:alpha val="87000"/>
              </a:srgbClr>
            </a:outerShdw>
          </a:effectLst>
        </p:spPr>
      </p:sp>
      <p:sp>
        <p:nvSpPr>
          <p:cNvPr id="345" name="Google Shape;345;p30"/>
          <p:cNvSpPr/>
          <p:nvPr/>
        </p:nvSpPr>
        <p:spPr>
          <a:xfrm rot="-2444469">
            <a:off x="15720979" y="2442615"/>
            <a:ext cx="11681952" cy="6265774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30"/>
          <p:cNvSpPr/>
          <p:nvPr/>
        </p:nvSpPr>
        <p:spPr>
          <a:xfrm>
            <a:off x="2204827" y="2309747"/>
            <a:ext cx="4339809" cy="2265955"/>
          </a:xfrm>
          <a:custGeom>
            <a:rect b="b" l="l" r="r" t="t"/>
            <a:pathLst>
              <a:path extrusionOk="0" h="3446319" w="6382072">
                <a:moveTo>
                  <a:pt x="0" y="0"/>
                </a:moveTo>
                <a:lnTo>
                  <a:pt x="6382072" y="0"/>
                </a:lnTo>
                <a:lnTo>
                  <a:pt x="6382072" y="3446318"/>
                </a:lnTo>
                <a:lnTo>
                  <a:pt x="0" y="344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957263" rotWithShape="0" algn="bl" dir="5400000" dist="19050">
              <a:srgbClr val="000000">
                <a:alpha val="87000"/>
              </a:srgbClr>
            </a:outerShdw>
          </a:effectLst>
        </p:spPr>
      </p:sp>
      <p:sp>
        <p:nvSpPr>
          <p:cNvPr id="347" name="Google Shape;347;p30"/>
          <p:cNvSpPr txBox="1"/>
          <p:nvPr/>
        </p:nvSpPr>
        <p:spPr>
          <a:xfrm>
            <a:off x="2008496" y="899094"/>
            <a:ext cx="142710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2">
                <a:solidFill>
                  <a:srgbClr val="D1B2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 Function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861157" y="4899750"/>
            <a:ext cx="6207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1B266"/>
                </a:solidFill>
              </a:rPr>
              <a:t>Function</a:t>
            </a:r>
            <a:r>
              <a:rPr b="0" i="0" lang="en-US" sz="3600" u="none" cap="none" strike="noStrike">
                <a:solidFill>
                  <a:srgbClr val="D1B266"/>
                </a:solidFill>
                <a:latin typeface="Arial"/>
                <a:ea typeface="Arial"/>
                <a:cs typeface="Arial"/>
                <a:sym typeface="Arial"/>
              </a:rPr>
              <a:t> #1</a:t>
            </a:r>
            <a:endParaRPr sz="3600"/>
          </a:p>
        </p:txBody>
      </p:sp>
      <p:sp>
        <p:nvSpPr>
          <p:cNvPr id="349" name="Google Shape;349;p30"/>
          <p:cNvSpPr/>
          <p:nvPr/>
        </p:nvSpPr>
        <p:spPr>
          <a:xfrm rot="-2444469">
            <a:off x="-7495819" y="-426848"/>
            <a:ext cx="11681952" cy="6265774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30"/>
          <p:cNvSpPr txBox="1"/>
          <p:nvPr/>
        </p:nvSpPr>
        <p:spPr>
          <a:xfrm>
            <a:off x="9627353" y="7870000"/>
            <a:ext cx="62070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1288657" y="3194769"/>
            <a:ext cx="57795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2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Inquire</a:t>
            </a:r>
            <a:endParaRPr b="1"/>
          </a:p>
        </p:txBody>
      </p:sp>
      <p:sp>
        <p:nvSpPr>
          <p:cNvPr id="352" name="Google Shape;352;p30"/>
          <p:cNvSpPr txBox="1"/>
          <p:nvPr/>
        </p:nvSpPr>
        <p:spPr>
          <a:xfrm>
            <a:off x="9889427" y="4690744"/>
            <a:ext cx="568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 txBox="1"/>
          <p:nvPr/>
        </p:nvSpPr>
        <p:spPr>
          <a:xfrm>
            <a:off x="10559325" y="4807350"/>
            <a:ext cx="3000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1B266"/>
                </a:solidFill>
              </a:rPr>
              <a:t>Function #2</a:t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10397725" y="3056175"/>
            <a:ext cx="3000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2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Insert</a:t>
            </a: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2874725" y="6942800"/>
            <a:ext cx="3000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2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Delete</a:t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2678400" y="8711800"/>
            <a:ext cx="3000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1B266"/>
                </a:solidFill>
              </a:rPr>
              <a:t>Function #3</a:t>
            </a:r>
            <a:endParaRPr/>
          </a:p>
        </p:txBody>
      </p:sp>
      <p:sp>
        <p:nvSpPr>
          <p:cNvPr id="357" name="Google Shape;357;p30"/>
          <p:cNvSpPr txBox="1"/>
          <p:nvPr/>
        </p:nvSpPr>
        <p:spPr>
          <a:xfrm>
            <a:off x="10559325" y="6755375"/>
            <a:ext cx="3000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22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Update</a:t>
            </a: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10694625" y="8711800"/>
            <a:ext cx="3000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1B266"/>
                </a:solidFill>
              </a:rPr>
              <a:t>Function #4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 rot="-919012">
            <a:off x="12294295" y="3665165"/>
            <a:ext cx="7142698" cy="5849272"/>
          </a:xfrm>
          <a:custGeom>
            <a:rect b="b" l="l" r="r" t="t"/>
            <a:pathLst>
              <a:path extrusionOk="0" h="9282075" w="8775780">
                <a:moveTo>
                  <a:pt x="0" y="0"/>
                </a:moveTo>
                <a:lnTo>
                  <a:pt x="8775781" y="0"/>
                </a:lnTo>
                <a:lnTo>
                  <a:pt x="8775781" y="9282076"/>
                </a:lnTo>
                <a:lnTo>
                  <a:pt x="0" y="9282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31"/>
          <p:cNvSpPr txBox="1"/>
          <p:nvPr/>
        </p:nvSpPr>
        <p:spPr>
          <a:xfrm>
            <a:off x="1028700" y="1330692"/>
            <a:ext cx="109542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00" y="3232674"/>
            <a:ext cx="10660576" cy="5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675325" y="883425"/>
            <a:ext cx="1579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36">
                <a:solidFill>
                  <a:srgbClr val="D1B2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 Result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12389175" y="3123550"/>
            <a:ext cx="30564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7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防呆</a:t>
            </a:r>
            <a:endParaRPr b="1" sz="57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1335268" y="1171989"/>
            <a:ext cx="15617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6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D1B2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contents</a:t>
            </a:r>
            <a:endParaRPr sz="6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2128327" y="5670433"/>
            <a:ext cx="1965020" cy="1407669"/>
          </a:xfrm>
          <a:custGeom>
            <a:rect b="b" l="l" r="r" t="t"/>
            <a:pathLst>
              <a:path extrusionOk="0" h="1407669" w="1965020">
                <a:moveTo>
                  <a:pt x="0" y="0"/>
                </a:moveTo>
                <a:lnTo>
                  <a:pt x="1965020" y="0"/>
                </a:lnTo>
                <a:lnTo>
                  <a:pt x="1965020" y="1407669"/>
                </a:lnTo>
                <a:lnTo>
                  <a:pt x="0" y="1407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 rot="-806735">
            <a:off x="2225200" y="7648831"/>
            <a:ext cx="1991061" cy="1067933"/>
          </a:xfrm>
          <a:custGeom>
            <a:rect b="b" l="l" r="r" t="t"/>
            <a:pathLst>
              <a:path extrusionOk="0" h="1068033" w="1991248">
                <a:moveTo>
                  <a:pt x="0" y="0"/>
                </a:moveTo>
                <a:lnTo>
                  <a:pt x="1991247" y="0"/>
                </a:lnTo>
                <a:lnTo>
                  <a:pt x="1991247" y="1068033"/>
                </a:lnTo>
                <a:lnTo>
                  <a:pt x="0" y="10680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2128327" y="3247804"/>
            <a:ext cx="1821742" cy="1821742"/>
          </a:xfrm>
          <a:custGeom>
            <a:rect b="b" l="l" r="r" t="t"/>
            <a:pathLst>
              <a:path extrusionOk="0" h="1821742" w="1821742">
                <a:moveTo>
                  <a:pt x="0" y="0"/>
                </a:moveTo>
                <a:lnTo>
                  <a:pt x="1821742" y="0"/>
                </a:lnTo>
                <a:lnTo>
                  <a:pt x="1821742" y="1821741"/>
                </a:lnTo>
                <a:lnTo>
                  <a:pt x="0" y="1821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4"/>
          <p:cNvSpPr txBox="1"/>
          <p:nvPr/>
        </p:nvSpPr>
        <p:spPr>
          <a:xfrm>
            <a:off x="4738270" y="3971918"/>
            <a:ext cx="119079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12">
                <a:solidFill>
                  <a:srgbClr val="FDFAF0"/>
                </a:solidFill>
              </a:rPr>
              <a:t>Queries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738270" y="7804288"/>
            <a:ext cx="10533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12">
                <a:solidFill>
                  <a:srgbClr val="FDFAF0"/>
                </a:solidFill>
              </a:rPr>
              <a:t>Implementation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4738270" y="5888103"/>
            <a:ext cx="119079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12">
                <a:solidFill>
                  <a:srgbClr val="FDFAF0"/>
                </a:solidFill>
              </a:rPr>
              <a:t>Information</a:t>
            </a:r>
            <a:r>
              <a:rPr lang="en-US" sz="4212">
                <a:solidFill>
                  <a:srgbClr val="FDFAF0"/>
                </a:solidFill>
              </a:rPr>
              <a:t> Source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rgbClr val="1F222B"/>
                </a:solidFill>
              </a:rPr>
              <a:t>Implementation result			-</a:t>
            </a:r>
            <a:r>
              <a:rPr lang="en-US" sz="6000">
                <a:solidFill>
                  <a:srgbClr val="5F1A1F"/>
                </a:solidFill>
              </a:rPr>
              <a:t>inquire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13616550" y="3258725"/>
            <a:ext cx="394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F222B"/>
                </a:solidFill>
              </a:rPr>
              <a:t>1.選擇movie</a:t>
            </a:r>
            <a:endParaRPr sz="3500">
              <a:solidFill>
                <a:srgbClr val="1F222B"/>
              </a:solidFill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32"/>
          <p:cNvSpPr/>
          <p:nvPr/>
        </p:nvSpPr>
        <p:spPr>
          <a:xfrm>
            <a:off x="38868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32"/>
          <p:cNvSpPr/>
          <p:nvPr/>
        </p:nvSpPr>
        <p:spPr>
          <a:xfrm>
            <a:off x="75140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2"/>
          <p:cNvSpPr/>
          <p:nvPr/>
        </p:nvSpPr>
        <p:spPr>
          <a:xfrm>
            <a:off x="1123937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32"/>
          <p:cNvSpPr/>
          <p:nvPr/>
        </p:nvSpPr>
        <p:spPr>
          <a:xfrm>
            <a:off x="149451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32"/>
          <p:cNvSpPr/>
          <p:nvPr/>
        </p:nvSpPr>
        <p:spPr>
          <a:xfrm>
            <a:off x="14526201" y="6038701"/>
            <a:ext cx="3761802" cy="4248288"/>
          </a:xfrm>
          <a:custGeom>
            <a:rect b="b" l="l" r="r" t="t"/>
            <a:pathLst>
              <a:path extrusionOk="0" h="2981255" w="1880901">
                <a:moveTo>
                  <a:pt x="0" y="0"/>
                </a:moveTo>
                <a:lnTo>
                  <a:pt x="1880901" y="0"/>
                </a:lnTo>
                <a:lnTo>
                  <a:pt x="1880901" y="2981255"/>
                </a:lnTo>
                <a:lnTo>
                  <a:pt x="0" y="2981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1" name="Google Shape;3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75" y="2906533"/>
            <a:ext cx="11351076" cy="60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600" y="2928364"/>
            <a:ext cx="11268624" cy="59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375" y="2928377"/>
            <a:ext cx="11268597" cy="59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/>
          <p:nvPr/>
        </p:nvSpPr>
        <p:spPr>
          <a:xfrm>
            <a:off x="6669225" y="3185375"/>
            <a:ext cx="8448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437625" y="5818750"/>
            <a:ext cx="4674600" cy="894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14526200" y="3998925"/>
            <a:ext cx="25401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2.選擇table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14526200" y="4885825"/>
            <a:ext cx="2540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3.按"查詢"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rgbClr val="1F222B"/>
                </a:solidFill>
              </a:rPr>
              <a:t>Implementation result			-</a:t>
            </a:r>
            <a:r>
              <a:rPr lang="en-US" sz="6000">
                <a:solidFill>
                  <a:srgbClr val="5F1A1F"/>
                </a:solidFill>
              </a:rPr>
              <a:t>inquire</a:t>
            </a: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33"/>
          <p:cNvSpPr/>
          <p:nvPr/>
        </p:nvSpPr>
        <p:spPr>
          <a:xfrm>
            <a:off x="38868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3"/>
          <p:cNvSpPr/>
          <p:nvPr/>
        </p:nvSpPr>
        <p:spPr>
          <a:xfrm>
            <a:off x="75140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3"/>
          <p:cNvSpPr/>
          <p:nvPr/>
        </p:nvSpPr>
        <p:spPr>
          <a:xfrm>
            <a:off x="1123937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33"/>
          <p:cNvSpPr/>
          <p:nvPr/>
        </p:nvSpPr>
        <p:spPr>
          <a:xfrm>
            <a:off x="149451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33"/>
          <p:cNvSpPr txBox="1"/>
          <p:nvPr/>
        </p:nvSpPr>
        <p:spPr>
          <a:xfrm>
            <a:off x="1181800" y="2981350"/>
            <a:ext cx="78234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select_option_1 : movieName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select_optino_2 : table name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423550" y="7204125"/>
            <a:ext cx="8324400" cy="1962600"/>
          </a:xfrm>
          <a:prstGeom prst="rect">
            <a:avLst/>
          </a:prstGeom>
          <a:noFill/>
          <a:ln cap="flat" cmpd="sng" w="9525">
            <a:solidFill>
              <a:srgbClr val="D1B2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#query : select sql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# 執行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# 取出全部資料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800" y="4745450"/>
            <a:ext cx="14431525" cy="20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/>
          <p:nvPr/>
        </p:nvSpPr>
        <p:spPr>
          <a:xfrm>
            <a:off x="14526201" y="6038701"/>
            <a:ext cx="3761802" cy="4248288"/>
          </a:xfrm>
          <a:custGeom>
            <a:rect b="b" l="l" r="r" t="t"/>
            <a:pathLst>
              <a:path extrusionOk="0" h="2981255" w="1880901">
                <a:moveTo>
                  <a:pt x="0" y="0"/>
                </a:moveTo>
                <a:lnTo>
                  <a:pt x="1880901" y="0"/>
                </a:lnTo>
                <a:lnTo>
                  <a:pt x="1880901" y="2981255"/>
                </a:lnTo>
                <a:lnTo>
                  <a:pt x="0" y="2981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-Insert</a:t>
            </a:r>
            <a:endParaRPr/>
          </a:p>
        </p:txBody>
      </p:sp>
      <p:sp>
        <p:nvSpPr>
          <p:cNvPr id="407" name="Google Shape;407;p34"/>
          <p:cNvSpPr txBox="1"/>
          <p:nvPr/>
        </p:nvSpPr>
        <p:spPr>
          <a:xfrm>
            <a:off x="12552500" y="2515950"/>
            <a:ext cx="55893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1.輸入movie name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2.選擇要insert的table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3.輸入資料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4.按"確定"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5.按"新增"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" name="Google Shape;408;p34"/>
          <p:cNvSpPr/>
          <p:nvPr/>
        </p:nvSpPr>
        <p:spPr>
          <a:xfrm rot="-2450769">
            <a:off x="13266874" y="5334538"/>
            <a:ext cx="7414140" cy="4265574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9" name="Google Shape;4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50" y="2977475"/>
            <a:ext cx="10418975" cy="55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450" y="2977475"/>
            <a:ext cx="10418975" cy="552100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/>
          <p:nvPr/>
        </p:nvSpPr>
        <p:spPr>
          <a:xfrm>
            <a:off x="2893700" y="5795700"/>
            <a:ext cx="759900" cy="53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2653475" y="3926050"/>
            <a:ext cx="759900" cy="53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750" y="2986125"/>
            <a:ext cx="10386378" cy="55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/>
          <p:nvPr/>
        </p:nvSpPr>
        <p:spPr>
          <a:xfrm>
            <a:off x="1018850" y="5540525"/>
            <a:ext cx="4509600" cy="1433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4" y="2927007"/>
            <a:ext cx="10608837" cy="56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/>
          <p:nvPr/>
        </p:nvSpPr>
        <p:spPr>
          <a:xfrm>
            <a:off x="3129300" y="3881650"/>
            <a:ext cx="1054500" cy="618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3276600" y="5472925"/>
            <a:ext cx="759900" cy="53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783825" y="5947625"/>
            <a:ext cx="4509600" cy="81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813" y="2852925"/>
            <a:ext cx="10853700" cy="578740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/>
          <p:nvPr/>
        </p:nvSpPr>
        <p:spPr>
          <a:xfrm>
            <a:off x="3737875" y="3686900"/>
            <a:ext cx="9366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3468300" y="5417525"/>
            <a:ext cx="568200" cy="530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591125" y="5947625"/>
            <a:ext cx="4593900" cy="81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125" y="2852925"/>
            <a:ext cx="11081300" cy="590876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4"/>
          <p:cNvSpPr/>
          <p:nvPr/>
        </p:nvSpPr>
        <p:spPr>
          <a:xfrm>
            <a:off x="6458550" y="3837250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550775" y="5906975"/>
            <a:ext cx="4674600" cy="894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1655000" y="9231275"/>
            <a:ext cx="1998600" cy="812700"/>
          </a:xfrm>
          <a:prstGeom prst="wedgeRectCallout">
            <a:avLst>
              <a:gd fmla="val -27622" name="adj1"/>
              <a:gd fmla="val -105033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641D1F"/>
                </a:solidFill>
                <a:latin typeface="Calibri"/>
                <a:ea typeface="Calibri"/>
                <a:cs typeface="Calibri"/>
                <a:sym typeface="Calibri"/>
              </a:rPr>
              <a:t>防呆</a:t>
            </a:r>
            <a:endParaRPr b="1" sz="4200">
              <a:solidFill>
                <a:srgbClr val="641D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-Insert</a:t>
            </a:r>
            <a:endParaRPr/>
          </a:p>
        </p:txBody>
      </p:sp>
      <p:sp>
        <p:nvSpPr>
          <p:cNvPr id="432" name="Google Shape;432;p35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 rot="-2450769">
            <a:off x="13266874" y="5334538"/>
            <a:ext cx="7414140" cy="4265574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34" name="Google Shape;4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650" y="2938025"/>
            <a:ext cx="11199424" cy="59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650" y="2938025"/>
            <a:ext cx="11164534" cy="59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/>
          <p:nvPr/>
        </p:nvSpPr>
        <p:spPr>
          <a:xfrm>
            <a:off x="2358875" y="5560763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7321975" y="5941150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9955375" y="6078425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5288600" y="8074275"/>
            <a:ext cx="988500" cy="634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7321975" y="8183500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9565400" y="8037525"/>
            <a:ext cx="1054500" cy="707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2650" y="2938025"/>
            <a:ext cx="11164525" cy="595317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/>
          <p:nvPr/>
        </p:nvSpPr>
        <p:spPr>
          <a:xfrm>
            <a:off x="7321975" y="3835875"/>
            <a:ext cx="8448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1181100" y="6104650"/>
            <a:ext cx="23847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1362650" y="9201500"/>
            <a:ext cx="398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highlight>
                  <a:srgbClr val="C8A888"/>
                </a:highlight>
              </a:rPr>
              <a:t>一次叫出所有表格</a:t>
            </a:r>
            <a:endParaRPr sz="3500">
              <a:solidFill>
                <a:schemeClr val="lt1"/>
              </a:solidFill>
              <a:highlight>
                <a:srgbClr val="C8A888"/>
              </a:highlight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1386125" y="92015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highlight>
                  <a:srgbClr val="C8A888"/>
                </a:highlight>
              </a:rPr>
              <a:t>填入資料</a:t>
            </a:r>
            <a:endParaRPr sz="3500">
              <a:solidFill>
                <a:schemeClr val="lt1"/>
              </a:solidFill>
              <a:highlight>
                <a:srgbClr val="C8A888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-Insert</a:t>
            </a:r>
            <a:endParaRPr/>
          </a:p>
        </p:txBody>
      </p:sp>
      <p:sp>
        <p:nvSpPr>
          <p:cNvPr id="452" name="Google Shape;452;p36"/>
          <p:cNvSpPr txBox="1"/>
          <p:nvPr/>
        </p:nvSpPr>
        <p:spPr>
          <a:xfrm>
            <a:off x="4840925" y="2645850"/>
            <a:ext cx="549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Before insert</a:t>
            </a:r>
            <a:endParaRPr b="1"/>
          </a:p>
        </p:txBody>
      </p:sp>
      <p:pic>
        <p:nvPicPr>
          <p:cNvPr id="453" name="Google Shape;4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27" y="3696625"/>
            <a:ext cx="6700351" cy="55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6"/>
          <p:cNvSpPr txBox="1"/>
          <p:nvPr/>
        </p:nvSpPr>
        <p:spPr>
          <a:xfrm>
            <a:off x="4736150" y="2553600"/>
            <a:ext cx="482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After</a:t>
            </a:r>
            <a:r>
              <a:rPr b="1"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insert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925" y="3297191"/>
            <a:ext cx="6700350" cy="6373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6"/>
          <p:cNvSpPr/>
          <p:nvPr/>
        </p:nvSpPr>
        <p:spPr>
          <a:xfrm>
            <a:off x="3813525" y="6619400"/>
            <a:ext cx="4203300" cy="396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13706350" y="3184650"/>
            <a:ext cx="3523576" cy="5683351"/>
          </a:xfrm>
          <a:custGeom>
            <a:rect b="b" l="l" r="r" t="t"/>
            <a:pathLst>
              <a:path extrusionOk="0" h="7453575" w="4729632">
                <a:moveTo>
                  <a:pt x="0" y="0"/>
                </a:moveTo>
                <a:lnTo>
                  <a:pt x="4729632" y="0"/>
                </a:lnTo>
                <a:lnTo>
                  <a:pt x="4729632" y="7453575"/>
                </a:lnTo>
                <a:lnTo>
                  <a:pt x="0" y="7453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8" name="Google Shape;45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5123325"/>
            <a:ext cx="12095184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800" y="4437600"/>
            <a:ext cx="8904676" cy="3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9463" y="4361950"/>
            <a:ext cx="11414525" cy="36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8263" y="3757289"/>
            <a:ext cx="11236170" cy="3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-Insert</a:t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 rot="-2450769">
            <a:off x="13266874" y="5334538"/>
            <a:ext cx="7414140" cy="4265574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68" name="Google Shape;4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670726"/>
            <a:ext cx="15311374" cy="8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 txBox="1"/>
          <p:nvPr/>
        </p:nvSpPr>
        <p:spPr>
          <a:xfrm>
            <a:off x="1028700" y="5536825"/>
            <a:ext cx="75474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第一個%s: table name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第二個%s:attribute name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第三個%s:要插入的值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/>
          <p:nvPr/>
        </p:nvSpPr>
        <p:spPr>
          <a:xfrm>
            <a:off x="1028700" y="1321167"/>
            <a:ext cx="11655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 rot="515755">
            <a:off x="14173460" y="4693093"/>
            <a:ext cx="4661303" cy="5819307"/>
          </a:xfrm>
          <a:custGeom>
            <a:rect b="b" l="l" r="r" t="t"/>
            <a:pathLst>
              <a:path extrusionOk="0"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8"/>
          <p:cNvSpPr txBox="1"/>
          <p:nvPr/>
        </p:nvSpPr>
        <p:spPr>
          <a:xfrm>
            <a:off x="1028700" y="347789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38"/>
          <p:cNvSpPr/>
          <p:nvPr/>
        </p:nvSpPr>
        <p:spPr>
          <a:xfrm>
            <a:off x="38868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38"/>
          <p:cNvSpPr/>
          <p:nvPr/>
        </p:nvSpPr>
        <p:spPr>
          <a:xfrm>
            <a:off x="75140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38"/>
          <p:cNvSpPr/>
          <p:nvPr/>
        </p:nvSpPr>
        <p:spPr>
          <a:xfrm>
            <a:off x="1123937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38"/>
          <p:cNvSpPr/>
          <p:nvPr/>
        </p:nvSpPr>
        <p:spPr>
          <a:xfrm>
            <a:off x="149451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38"/>
          <p:cNvSpPr txBox="1"/>
          <p:nvPr/>
        </p:nvSpPr>
        <p:spPr>
          <a:xfrm>
            <a:off x="1150075" y="685500"/>
            <a:ext cx="13023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F222B"/>
                </a:solidFill>
              </a:rPr>
              <a:t>Implementation result			-</a:t>
            </a:r>
            <a:r>
              <a:rPr lang="en-US" sz="6000">
                <a:solidFill>
                  <a:srgbClr val="5F1A1F"/>
                </a:solidFill>
              </a:rPr>
              <a:t>delete</a:t>
            </a:r>
            <a:endParaRPr sz="6000">
              <a:solidFill>
                <a:srgbClr val="5F1A1F"/>
              </a:solidFill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3675" y="2596957"/>
            <a:ext cx="10450700" cy="55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/>
        </p:nvSpPr>
        <p:spPr>
          <a:xfrm>
            <a:off x="13448775" y="1914588"/>
            <a:ext cx="4249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1.</a:t>
            </a:r>
            <a:r>
              <a:rPr lang="en-US" sz="3500"/>
              <a:t>選擇movie</a:t>
            </a:r>
            <a:endParaRPr sz="3500"/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2.選擇table</a:t>
            </a:r>
            <a:endParaRPr sz="3500"/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3.按"刪除"</a:t>
            </a:r>
            <a:endParaRPr sz="3500"/>
          </a:p>
        </p:txBody>
      </p:sp>
      <p:sp>
        <p:nvSpPr>
          <p:cNvPr id="485" name="Google Shape;485;p38"/>
          <p:cNvSpPr/>
          <p:nvPr/>
        </p:nvSpPr>
        <p:spPr>
          <a:xfrm>
            <a:off x="6991375" y="4042600"/>
            <a:ext cx="9963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1228750" y="5359850"/>
            <a:ext cx="3989400" cy="9141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/>
          <p:nvPr/>
        </p:nvSpPr>
        <p:spPr>
          <a:xfrm>
            <a:off x="1028700" y="1321167"/>
            <a:ext cx="11655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 rot="515755">
            <a:off x="14173460" y="4693093"/>
            <a:ext cx="4661303" cy="5819307"/>
          </a:xfrm>
          <a:custGeom>
            <a:rect b="b" l="l" r="r" t="t"/>
            <a:pathLst>
              <a:path extrusionOk="0"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p39"/>
          <p:cNvSpPr/>
          <p:nvPr/>
        </p:nvSpPr>
        <p:spPr>
          <a:xfrm>
            <a:off x="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39"/>
          <p:cNvSpPr/>
          <p:nvPr/>
        </p:nvSpPr>
        <p:spPr>
          <a:xfrm>
            <a:off x="3886800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p39"/>
          <p:cNvSpPr/>
          <p:nvPr/>
        </p:nvSpPr>
        <p:spPr>
          <a:xfrm>
            <a:off x="75140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39"/>
          <p:cNvSpPr/>
          <p:nvPr/>
        </p:nvSpPr>
        <p:spPr>
          <a:xfrm>
            <a:off x="1123937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39"/>
          <p:cNvSpPr/>
          <p:nvPr/>
        </p:nvSpPr>
        <p:spPr>
          <a:xfrm>
            <a:off x="14945125" y="7"/>
            <a:ext cx="3886811" cy="685492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39"/>
          <p:cNvSpPr txBox="1"/>
          <p:nvPr/>
        </p:nvSpPr>
        <p:spPr>
          <a:xfrm>
            <a:off x="1150075" y="685500"/>
            <a:ext cx="13023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1F222B"/>
                </a:solidFill>
              </a:rPr>
              <a:t>Implementation result			-</a:t>
            </a:r>
            <a:r>
              <a:rPr lang="en-US" sz="6000">
                <a:solidFill>
                  <a:srgbClr val="5F1A1F"/>
                </a:solidFill>
              </a:rPr>
              <a:t>delete</a:t>
            </a:r>
            <a:endParaRPr sz="6000">
              <a:solidFill>
                <a:srgbClr val="5F1A1F"/>
              </a:solidFill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028700" y="2513375"/>
            <a:ext cx="66543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delete_option_1 : movieName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delete_option_2 : table name</a:t>
            </a:r>
            <a:endParaRPr sz="3500"/>
          </a:p>
        </p:txBody>
      </p:sp>
      <p:pic>
        <p:nvPicPr>
          <p:cNvPr id="500" name="Google Shape;5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075" y="4116325"/>
            <a:ext cx="12030025" cy="15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9"/>
          <p:cNvSpPr txBox="1"/>
          <p:nvPr/>
        </p:nvSpPr>
        <p:spPr>
          <a:xfrm>
            <a:off x="1150075" y="6348050"/>
            <a:ext cx="5669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D5156"/>
                </a:solidFill>
              </a:rPr>
              <a:t># query : delete sql</a:t>
            </a:r>
            <a:endParaRPr sz="3500">
              <a:solidFill>
                <a:srgbClr val="4D515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D5156"/>
                </a:solidFill>
              </a:rPr>
              <a:t># </a:t>
            </a:r>
            <a:r>
              <a:rPr lang="en-US" sz="3500">
                <a:solidFill>
                  <a:schemeClr val="dk1"/>
                </a:solidFill>
              </a:rPr>
              <a:t>執行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D5156"/>
                </a:solidFill>
              </a:rPr>
              <a:t># 寫入資料庫</a:t>
            </a:r>
            <a:endParaRPr sz="3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-Update</a:t>
            </a:r>
            <a:endParaRPr/>
          </a:p>
        </p:txBody>
      </p:sp>
      <p:sp>
        <p:nvSpPr>
          <p:cNvPr id="507" name="Google Shape;507;p40"/>
          <p:cNvSpPr txBox="1"/>
          <p:nvPr/>
        </p:nvSpPr>
        <p:spPr>
          <a:xfrm>
            <a:off x="13142100" y="2510975"/>
            <a:ext cx="42429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1.選擇movie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2.選擇table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3.</a:t>
            </a: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按"編輯”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4.更改資料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5.按"SAVE"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8" name="Google Shape;508;p40"/>
          <p:cNvSpPr/>
          <p:nvPr/>
        </p:nvSpPr>
        <p:spPr>
          <a:xfrm rot="-2421074">
            <a:off x="14953694" y="6917741"/>
            <a:ext cx="4873747" cy="2281844"/>
          </a:xfrm>
          <a:custGeom>
            <a:rect b="b" l="l" r="r" t="t"/>
            <a:pathLst>
              <a:path extrusionOk="0" h="1249063" w="2377109">
                <a:moveTo>
                  <a:pt x="0" y="0"/>
                </a:moveTo>
                <a:lnTo>
                  <a:pt x="2377109" y="0"/>
                </a:lnTo>
                <a:lnTo>
                  <a:pt x="2377109" y="1249063"/>
                </a:lnTo>
                <a:lnTo>
                  <a:pt x="0" y="1249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09" name="Google Shape;5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525" y="3778181"/>
            <a:ext cx="9877825" cy="52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 txBox="1"/>
          <p:nvPr/>
        </p:nvSpPr>
        <p:spPr>
          <a:xfrm>
            <a:off x="1409525" y="2549675"/>
            <a:ext cx="3491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Before Update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-5575475" y="6677175"/>
            <a:ext cx="4646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Update</a:t>
            </a:r>
            <a:endParaRPr b="1"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525" y="3778175"/>
            <a:ext cx="9877825" cy="520143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0"/>
          <p:cNvSpPr/>
          <p:nvPr/>
        </p:nvSpPr>
        <p:spPr>
          <a:xfrm>
            <a:off x="1776675" y="4925700"/>
            <a:ext cx="9963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2225775" y="4807125"/>
            <a:ext cx="2172900" cy="361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2357425" y="6613675"/>
            <a:ext cx="8448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525" y="3778175"/>
            <a:ext cx="9785247" cy="52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/>
          <p:nvPr/>
        </p:nvSpPr>
        <p:spPr>
          <a:xfrm>
            <a:off x="1279825" y="25109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After Update</a:t>
            </a:r>
            <a:endParaRPr/>
          </a:p>
        </p:txBody>
      </p:sp>
      <p:sp>
        <p:nvSpPr>
          <p:cNvPr id="518" name="Google Shape;518;p40"/>
          <p:cNvSpPr/>
          <p:nvPr/>
        </p:nvSpPr>
        <p:spPr>
          <a:xfrm>
            <a:off x="6358200" y="5611200"/>
            <a:ext cx="996300" cy="685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0"/>
          <p:cNvSpPr/>
          <p:nvPr/>
        </p:nvSpPr>
        <p:spPr>
          <a:xfrm>
            <a:off x="2357425" y="6613675"/>
            <a:ext cx="844800" cy="502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-Update</a:t>
            </a:r>
            <a:endParaRPr/>
          </a:p>
        </p:txBody>
      </p:sp>
      <p:sp>
        <p:nvSpPr>
          <p:cNvPr id="525" name="Google Shape;525;p41"/>
          <p:cNvSpPr/>
          <p:nvPr/>
        </p:nvSpPr>
        <p:spPr>
          <a:xfrm rot="-2421074">
            <a:off x="14953694" y="6917741"/>
            <a:ext cx="4873747" cy="2281844"/>
          </a:xfrm>
          <a:custGeom>
            <a:rect b="b" l="l" r="r" t="t"/>
            <a:pathLst>
              <a:path extrusionOk="0" h="1249063" w="2377109">
                <a:moveTo>
                  <a:pt x="0" y="0"/>
                </a:moveTo>
                <a:lnTo>
                  <a:pt x="2377109" y="0"/>
                </a:lnTo>
                <a:lnTo>
                  <a:pt x="2377109" y="1249063"/>
                </a:lnTo>
                <a:lnTo>
                  <a:pt x="0" y="1249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26" name="Google Shape;5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1" y="3428999"/>
            <a:ext cx="10288501" cy="54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1"/>
          <p:cNvSpPr txBox="1"/>
          <p:nvPr/>
        </p:nvSpPr>
        <p:spPr>
          <a:xfrm>
            <a:off x="1028700" y="2375088"/>
            <a:ext cx="3810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Before Update</a:t>
            </a:r>
            <a:endParaRPr b="1" sz="3500">
              <a:solidFill>
                <a:schemeClr val="lt1"/>
              </a:solidFill>
            </a:endParaRPr>
          </a:p>
        </p:txBody>
      </p:sp>
      <p:pic>
        <p:nvPicPr>
          <p:cNvPr id="528" name="Google Shape;5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3429025"/>
            <a:ext cx="10288469" cy="54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1"/>
          <p:cNvSpPr/>
          <p:nvPr/>
        </p:nvSpPr>
        <p:spPr>
          <a:xfrm>
            <a:off x="4458125" y="6872000"/>
            <a:ext cx="996300" cy="40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5086775" y="7500650"/>
            <a:ext cx="996300" cy="409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3399850"/>
            <a:ext cx="10192021" cy="54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/>
          <p:nvPr/>
        </p:nvSpPr>
        <p:spPr>
          <a:xfrm>
            <a:off x="398725" y="6327225"/>
            <a:ext cx="4059300" cy="954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1171375" y="2502263"/>
            <a:ext cx="2989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lt1"/>
                </a:solidFill>
              </a:rPr>
              <a:t>After Update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13142100" y="2510975"/>
            <a:ext cx="42429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1.選擇movie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2.選擇table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3.按"編輯”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4.更改資料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5.按"SAVE"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16276850" y="6011650"/>
            <a:ext cx="205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0" y="9016867"/>
            <a:ext cx="18280549" cy="1269616"/>
          </a:xfrm>
          <a:custGeom>
            <a:rect b="b" l="l" r="r" t="t"/>
            <a:pathLst>
              <a:path extrusionOk="0" h="429650" w="6186311">
                <a:moveTo>
                  <a:pt x="0" y="0"/>
                </a:moveTo>
                <a:lnTo>
                  <a:pt x="6186311" y="0"/>
                </a:lnTo>
                <a:lnTo>
                  <a:pt x="6186311" y="429650"/>
                </a:lnTo>
                <a:lnTo>
                  <a:pt x="0" y="429650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110" name="Google Shape;110;p15"/>
          <p:cNvSpPr/>
          <p:nvPr/>
        </p:nvSpPr>
        <p:spPr>
          <a:xfrm>
            <a:off x="-1542201" y="1"/>
            <a:ext cx="5556875" cy="10020595"/>
          </a:xfrm>
          <a:custGeom>
            <a:rect b="b" l="l" r="r" t="t"/>
            <a:pathLst>
              <a:path extrusionOk="0" h="10020595" w="5556875">
                <a:moveTo>
                  <a:pt x="0" y="0"/>
                </a:moveTo>
                <a:lnTo>
                  <a:pt x="5556875" y="0"/>
                </a:lnTo>
                <a:lnTo>
                  <a:pt x="5556875" y="10020594"/>
                </a:lnTo>
                <a:lnTo>
                  <a:pt x="0" y="10020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 txBox="1"/>
          <p:nvPr/>
        </p:nvSpPr>
        <p:spPr>
          <a:xfrm>
            <a:off x="2443650" y="862267"/>
            <a:ext cx="116553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11">
                <a:solidFill>
                  <a:srgbClr val="D1B2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6235550" y="6862300"/>
            <a:ext cx="1941411" cy="2316135"/>
          </a:xfrm>
          <a:custGeom>
            <a:rect b="b" l="l" r="r" t="t"/>
            <a:pathLst>
              <a:path extrusionOk="0" h="7593884" w="6019879">
                <a:moveTo>
                  <a:pt x="0" y="0"/>
                </a:moveTo>
                <a:lnTo>
                  <a:pt x="6019879" y="0"/>
                </a:lnTo>
                <a:lnTo>
                  <a:pt x="6019879" y="7593884"/>
                </a:lnTo>
                <a:lnTo>
                  <a:pt x="0" y="7593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1086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113" name="Google Shape;113;p15"/>
          <p:cNvSpPr txBox="1"/>
          <p:nvPr/>
        </p:nvSpPr>
        <p:spPr>
          <a:xfrm>
            <a:off x="1640575" y="7646242"/>
            <a:ext cx="782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8065650" y="4269550"/>
            <a:ext cx="8169900" cy="30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FDFAF0"/>
                </a:solidFill>
              </a:rPr>
              <a:t>以院線片電影作為資料庫專題的主題，其中記載電影資訊、演員資訊、票房、製作團隊、得獎紀錄等。</a:t>
            </a:r>
            <a:r>
              <a:rPr lang="en-US" sz="3400">
                <a:solidFill>
                  <a:srgbClr val="FDFAF0"/>
                </a:solidFill>
              </a:rPr>
              <a:t> </a:t>
            </a:r>
            <a:endParaRPr sz="3400">
              <a:solidFill>
                <a:srgbClr val="FDFAF0"/>
              </a:solidFill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755300" y="3429001"/>
            <a:ext cx="5334407" cy="4648065"/>
          </a:xfrm>
          <a:custGeom>
            <a:rect b="b" l="l" r="r" t="t"/>
            <a:pathLst>
              <a:path extrusionOk="0" h="2149394" w="2032155">
                <a:moveTo>
                  <a:pt x="0" y="0"/>
                </a:moveTo>
                <a:lnTo>
                  <a:pt x="2032155" y="0"/>
                </a:lnTo>
                <a:lnTo>
                  <a:pt x="2032155" y="2149395"/>
                </a:lnTo>
                <a:lnTo>
                  <a:pt x="0" y="2149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3170150" y="6690150"/>
            <a:ext cx="25047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Background</a:t>
            </a:r>
            <a:endParaRPr sz="3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4216825" y="1"/>
            <a:ext cx="2973747" cy="2610435"/>
          </a:xfrm>
          <a:custGeom>
            <a:rect b="b" l="l" r="r" t="t"/>
            <a:pathLst>
              <a:path extrusionOk="0" h="4661491" w="4739039">
                <a:moveTo>
                  <a:pt x="0" y="0"/>
                </a:moveTo>
                <a:lnTo>
                  <a:pt x="4739039" y="0"/>
                </a:lnTo>
                <a:lnTo>
                  <a:pt x="4739039" y="4661491"/>
                </a:lnTo>
                <a:lnTo>
                  <a:pt x="0" y="4661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 txBox="1"/>
          <p:nvPr/>
        </p:nvSpPr>
        <p:spPr>
          <a:xfrm>
            <a:off x="1028700" y="1321167"/>
            <a:ext cx="11655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-Update</a:t>
            </a:r>
            <a:endParaRPr/>
          </a:p>
        </p:txBody>
      </p:sp>
      <p:sp>
        <p:nvSpPr>
          <p:cNvPr id="541" name="Google Shape;541;p42"/>
          <p:cNvSpPr txBox="1"/>
          <p:nvPr/>
        </p:nvSpPr>
        <p:spPr>
          <a:xfrm>
            <a:off x="1173050" y="2619313"/>
            <a:ext cx="424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舉movieinfo為例</a:t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2" name="Google Shape;542;p42"/>
          <p:cNvSpPr/>
          <p:nvPr/>
        </p:nvSpPr>
        <p:spPr>
          <a:xfrm rot="-2421074">
            <a:off x="14953694" y="6917741"/>
            <a:ext cx="4873747" cy="2281844"/>
          </a:xfrm>
          <a:custGeom>
            <a:rect b="b" l="l" r="r" t="t"/>
            <a:pathLst>
              <a:path extrusionOk="0" h="1249063" w="2377109">
                <a:moveTo>
                  <a:pt x="0" y="0"/>
                </a:moveTo>
                <a:lnTo>
                  <a:pt x="2377109" y="0"/>
                </a:lnTo>
                <a:lnTo>
                  <a:pt x="2377109" y="1249063"/>
                </a:lnTo>
                <a:lnTo>
                  <a:pt x="0" y="1249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050" y="3643550"/>
            <a:ext cx="12140852" cy="17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2"/>
          <p:cNvPicPr preferRelativeResize="0"/>
          <p:nvPr/>
        </p:nvPicPr>
        <p:blipFill rotWithShape="1">
          <a:blip r:embed="rId5">
            <a:alphaModFix/>
          </a:blip>
          <a:srcRect b="35165" l="0" r="0" t="0"/>
          <a:stretch/>
        </p:blipFill>
        <p:spPr>
          <a:xfrm>
            <a:off x="1173050" y="5844175"/>
            <a:ext cx="12301975" cy="69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2"/>
          <p:cNvSpPr txBox="1"/>
          <p:nvPr/>
        </p:nvSpPr>
        <p:spPr>
          <a:xfrm>
            <a:off x="1173050" y="7191075"/>
            <a:ext cx="7425600" cy="25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# up : update sql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# var : get 新輸入的值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# 執行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</a:rPr>
              <a:t># 寫入資料庫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/>
          <p:nvPr/>
        </p:nvSpPr>
        <p:spPr>
          <a:xfrm>
            <a:off x="1028700" y="1321175"/>
            <a:ext cx="143844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rgbClr val="D1B266"/>
                </a:solidFill>
              </a:rPr>
              <a:t>Implementation Result		</a:t>
            </a:r>
            <a:r>
              <a:rPr lang="en-US" sz="6000">
                <a:solidFill>
                  <a:srgbClr val="C8A888"/>
                </a:solidFill>
              </a:rPr>
              <a:t>-</a:t>
            </a:r>
            <a:r>
              <a:rPr lang="en-US" sz="6000">
                <a:solidFill>
                  <a:srgbClr val="C8A888"/>
                </a:solidFill>
              </a:rPr>
              <a:t>重整(新增功能)</a:t>
            </a:r>
            <a:endParaRPr/>
          </a:p>
        </p:txBody>
      </p:sp>
      <p:sp>
        <p:nvSpPr>
          <p:cNvPr id="551" name="Google Shape;551;p43"/>
          <p:cNvSpPr txBox="1"/>
          <p:nvPr/>
        </p:nvSpPr>
        <p:spPr>
          <a:xfrm>
            <a:off x="13142100" y="2510975"/>
            <a:ext cx="424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DFAF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00" y="3429000"/>
            <a:ext cx="10910950" cy="54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 txBox="1"/>
          <p:nvPr/>
        </p:nvSpPr>
        <p:spPr>
          <a:xfrm>
            <a:off x="12300075" y="3429000"/>
            <a:ext cx="532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對資料做insert/delete/update</a:t>
            </a:r>
            <a:endParaRPr/>
          </a:p>
        </p:txBody>
      </p:sp>
      <p:pic>
        <p:nvPicPr>
          <p:cNvPr id="554" name="Google Shape;5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300" y="3429000"/>
            <a:ext cx="10910950" cy="588743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3"/>
          <p:cNvSpPr txBox="1"/>
          <p:nvPr/>
        </p:nvSpPr>
        <p:spPr>
          <a:xfrm>
            <a:off x="12300075" y="5099600"/>
            <a:ext cx="4953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按下"重整"</a:t>
            </a:r>
            <a:endParaRPr/>
          </a:p>
        </p:txBody>
      </p:sp>
      <p:pic>
        <p:nvPicPr>
          <p:cNvPr id="556" name="Google Shape;55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300" y="3429000"/>
            <a:ext cx="10910949" cy="606881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/>
        </p:nvSpPr>
        <p:spPr>
          <a:xfrm>
            <a:off x="12300075" y="6201625"/>
            <a:ext cx="5503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會更新下拉式選單</a:t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 rot="-1743276">
            <a:off x="13965802" y="6839605"/>
            <a:ext cx="5272482" cy="4195693"/>
          </a:xfrm>
          <a:custGeom>
            <a:rect b="b" l="l" r="r" t="t"/>
            <a:pathLst>
              <a:path extrusionOk="0" h="7337121" w="10242174">
                <a:moveTo>
                  <a:pt x="0" y="0"/>
                </a:moveTo>
                <a:lnTo>
                  <a:pt x="10242175" y="0"/>
                </a:lnTo>
                <a:lnTo>
                  <a:pt x="10242175" y="7337122"/>
                </a:lnTo>
                <a:lnTo>
                  <a:pt x="0" y="733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/>
          <p:nvPr/>
        </p:nvSpPr>
        <p:spPr>
          <a:xfrm>
            <a:off x="0" y="8751040"/>
            <a:ext cx="18280549" cy="1535335"/>
          </a:xfrm>
          <a:custGeom>
            <a:rect b="b" l="l" r="r" t="t"/>
            <a:pathLst>
              <a:path extrusionOk="0" h="519572" w="6186311">
                <a:moveTo>
                  <a:pt x="0" y="0"/>
                </a:moveTo>
                <a:lnTo>
                  <a:pt x="6186311" y="0"/>
                </a:lnTo>
                <a:lnTo>
                  <a:pt x="6186311" y="519572"/>
                </a:lnTo>
                <a:lnTo>
                  <a:pt x="0" y="519572"/>
                </a:lnTo>
                <a:close/>
              </a:path>
            </a:pathLst>
          </a:custGeom>
          <a:solidFill>
            <a:srgbClr val="1F222B"/>
          </a:solidFill>
          <a:ln>
            <a:noFill/>
          </a:ln>
        </p:spPr>
      </p:sp>
      <p:sp>
        <p:nvSpPr>
          <p:cNvPr id="564" name="Google Shape;564;p44"/>
          <p:cNvSpPr/>
          <p:nvPr/>
        </p:nvSpPr>
        <p:spPr>
          <a:xfrm>
            <a:off x="9365539" y="-2216714"/>
            <a:ext cx="4837564" cy="4954675"/>
          </a:xfrm>
          <a:custGeom>
            <a:rect b="b" l="l" r="r" t="t"/>
            <a:pathLst>
              <a:path extrusionOk="0"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p44"/>
          <p:cNvSpPr/>
          <p:nvPr/>
        </p:nvSpPr>
        <p:spPr>
          <a:xfrm>
            <a:off x="4084897" y="-2216714"/>
            <a:ext cx="4837564" cy="4954675"/>
          </a:xfrm>
          <a:custGeom>
            <a:rect b="b" l="l" r="r" t="t"/>
            <a:pathLst>
              <a:path extrusionOk="0"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44"/>
          <p:cNvSpPr/>
          <p:nvPr/>
        </p:nvSpPr>
        <p:spPr>
          <a:xfrm flipH="1">
            <a:off x="13727850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44"/>
          <p:cNvSpPr/>
          <p:nvPr/>
        </p:nvSpPr>
        <p:spPr>
          <a:xfrm>
            <a:off x="-227981" y="0"/>
            <a:ext cx="4788131" cy="10287000"/>
          </a:xfrm>
          <a:custGeom>
            <a:rect b="b" l="l" r="r" t="t"/>
            <a:pathLst>
              <a:path extrusionOk="0"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44"/>
          <p:cNvSpPr/>
          <p:nvPr/>
        </p:nvSpPr>
        <p:spPr>
          <a:xfrm>
            <a:off x="711816" y="5430792"/>
            <a:ext cx="2908538" cy="4610074"/>
          </a:xfrm>
          <a:custGeom>
            <a:rect b="b" l="l" r="r" t="t"/>
            <a:pathLst>
              <a:path extrusionOk="0"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44"/>
          <p:cNvSpPr txBox="1"/>
          <p:nvPr/>
        </p:nvSpPr>
        <p:spPr>
          <a:xfrm>
            <a:off x="3620359" y="4105720"/>
            <a:ext cx="112098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552" u="none" cap="none" strike="noStrike">
                <a:solidFill>
                  <a:srgbClr val="1F222B"/>
                </a:solidFill>
                <a:latin typeface="Impact"/>
                <a:ea typeface="Impact"/>
                <a:cs typeface="Impact"/>
                <a:sym typeface="Impact"/>
              </a:rPr>
              <a:t>THANK YOU FOR LISTENING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0" name="Google Shape;570;p44"/>
          <p:cNvSpPr txBox="1"/>
          <p:nvPr/>
        </p:nvSpPr>
        <p:spPr>
          <a:xfrm>
            <a:off x="2947131" y="8038451"/>
            <a:ext cx="1292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4"/>
          <p:cNvSpPr/>
          <p:nvPr/>
        </p:nvSpPr>
        <p:spPr>
          <a:xfrm flipH="1">
            <a:off x="14524718" y="4199171"/>
            <a:ext cx="4907024" cy="5841695"/>
          </a:xfrm>
          <a:custGeom>
            <a:rect b="b" l="l" r="r" t="t"/>
            <a:pathLst>
              <a:path extrusionOk="0"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442547" y="1546246"/>
            <a:ext cx="154029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5F1A1F"/>
                </a:solidFill>
                <a:latin typeface="Comic Sans MS"/>
                <a:ea typeface="Comic Sans MS"/>
                <a:cs typeface="Comic Sans MS"/>
                <a:sym typeface="Comic Sans MS"/>
              </a:rPr>
              <a:t>5 queries</a:t>
            </a:r>
            <a:endParaRPr sz="7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2796894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6"/>
          <p:cNvSpPr/>
          <p:nvPr/>
        </p:nvSpPr>
        <p:spPr>
          <a:xfrm>
            <a:off x="5491106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6"/>
          <p:cNvSpPr/>
          <p:nvPr/>
        </p:nvSpPr>
        <p:spPr>
          <a:xfrm>
            <a:off x="-1814682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6"/>
          <p:cNvSpPr txBox="1"/>
          <p:nvPr/>
        </p:nvSpPr>
        <p:spPr>
          <a:xfrm>
            <a:off x="1912142" y="5655143"/>
            <a:ext cx="642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DFAF0"/>
                </a:solidFill>
              </a:rPr>
              <a:t>演員資訊表	Cast</a:t>
            </a:r>
            <a:endParaRPr b="1" sz="5500">
              <a:solidFill>
                <a:srgbClr val="FDFAF0"/>
              </a:solidFill>
            </a:endParaRPr>
          </a:p>
        </p:txBody>
      </p:sp>
      <p:sp>
        <p:nvSpPr>
          <p:cNvPr id="127" name="Google Shape;127;p16"/>
          <p:cNvSpPr/>
          <p:nvPr/>
        </p:nvSpPr>
        <p:spPr>
          <a:xfrm rot="-2594581">
            <a:off x="680722" y="3507286"/>
            <a:ext cx="1032188" cy="650207"/>
          </a:xfrm>
          <a:custGeom>
            <a:rect b="b" l="l" r="r" t="t"/>
            <a:pathLst>
              <a:path extrusionOk="0"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6"/>
          <p:cNvSpPr txBox="1"/>
          <p:nvPr/>
        </p:nvSpPr>
        <p:spPr>
          <a:xfrm>
            <a:off x="1912153" y="3348013"/>
            <a:ext cx="8384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DFAF0"/>
                </a:solidFill>
              </a:rPr>
              <a:t>資訊表	MovieInfo</a:t>
            </a:r>
            <a:endParaRPr b="1" sz="5500">
              <a:solidFill>
                <a:srgbClr val="FDFAF0"/>
              </a:solidFill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0294714" y="4447405"/>
            <a:ext cx="6537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DFAF0"/>
                </a:solidFill>
              </a:rPr>
              <a:t>票房紀錄	BoxOffice</a:t>
            </a:r>
            <a:endParaRPr b="1" sz="5500">
              <a:solidFill>
                <a:srgbClr val="FDFAF0"/>
              </a:solidFill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912138" y="7962275"/>
            <a:ext cx="6028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DFAF0"/>
                </a:solidFill>
              </a:rPr>
              <a:t>獲獎紀錄	Award</a:t>
            </a:r>
            <a:endParaRPr b="1" sz="5500">
              <a:solidFill>
                <a:srgbClr val="FDFAF0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0406329" y="6946826"/>
            <a:ext cx="6425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DFAF0"/>
                </a:solidFill>
              </a:rPr>
              <a:t>製作團隊	Crew</a:t>
            </a:r>
            <a:endParaRPr b="1" sz="5500">
              <a:solidFill>
                <a:srgbClr val="FDFAF0"/>
              </a:solidFill>
            </a:endParaRPr>
          </a:p>
        </p:txBody>
      </p:sp>
      <p:sp>
        <p:nvSpPr>
          <p:cNvPr id="132" name="Google Shape;132;p16"/>
          <p:cNvSpPr/>
          <p:nvPr/>
        </p:nvSpPr>
        <p:spPr>
          <a:xfrm rot="-2594581">
            <a:off x="680722" y="5753336"/>
            <a:ext cx="1032188" cy="650207"/>
          </a:xfrm>
          <a:custGeom>
            <a:rect b="b" l="l" r="r" t="t"/>
            <a:pathLst>
              <a:path extrusionOk="0"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6"/>
          <p:cNvSpPr/>
          <p:nvPr/>
        </p:nvSpPr>
        <p:spPr>
          <a:xfrm rot="-2594581">
            <a:off x="680722" y="8187749"/>
            <a:ext cx="1032188" cy="650207"/>
          </a:xfrm>
          <a:custGeom>
            <a:rect b="b" l="l" r="r" t="t"/>
            <a:pathLst>
              <a:path extrusionOk="0"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 rot="-2594581">
            <a:off x="8916660" y="4447486"/>
            <a:ext cx="1032188" cy="650207"/>
          </a:xfrm>
          <a:custGeom>
            <a:rect b="b" l="l" r="r" t="t"/>
            <a:pathLst>
              <a:path extrusionOk="0"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 rot="-2594581">
            <a:off x="8916665" y="7035599"/>
            <a:ext cx="1032188" cy="719755"/>
          </a:xfrm>
          <a:custGeom>
            <a:rect b="b" l="l" r="r" t="t"/>
            <a:pathLst>
              <a:path extrusionOk="0"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/>
        </p:nvSpPr>
        <p:spPr>
          <a:xfrm>
            <a:off x="264600" y="1113400"/>
            <a:ext cx="17758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D1B266"/>
                </a:solidFill>
              </a:rPr>
              <a:t>MovieInfo(</a:t>
            </a:r>
            <a:r>
              <a:rPr lang="en-US" sz="6200" u="sng">
                <a:solidFill>
                  <a:srgbClr val="D1B266"/>
                </a:solidFill>
              </a:rPr>
              <a:t>title</a:t>
            </a:r>
            <a:r>
              <a:rPr lang="en-US" sz="6200">
                <a:solidFill>
                  <a:srgbClr val="D1B266"/>
                </a:solidFill>
              </a:rPr>
              <a:t>, duration, releasetime, genre)</a:t>
            </a:r>
            <a:endParaRPr sz="6200"/>
          </a:p>
        </p:txBody>
      </p:sp>
      <p:sp>
        <p:nvSpPr>
          <p:cNvPr id="141" name="Google Shape;141;p17"/>
          <p:cNvSpPr txBox="1"/>
          <p:nvPr/>
        </p:nvSpPr>
        <p:spPr>
          <a:xfrm>
            <a:off x="1714057" y="7870000"/>
            <a:ext cx="62070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7" u="none" cap="none" strike="noStrike">
                <a:solidFill>
                  <a:srgbClr val="D1B266"/>
                </a:solidFill>
                <a:latin typeface="Arial"/>
                <a:ea typeface="Arial"/>
                <a:cs typeface="Arial"/>
                <a:sym typeface="Arial"/>
              </a:rPr>
              <a:t>Performance #1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808825" y="5325788"/>
            <a:ext cx="6929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22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(Movie, 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11853300" y="2741925"/>
            <a:ext cx="5009927" cy="6168911"/>
          </a:xfrm>
          <a:custGeom>
            <a:rect b="b" l="l" r="r" t="t"/>
            <a:pathLst>
              <a:path extrusionOk="0" h="3446319" w="6382072">
                <a:moveTo>
                  <a:pt x="0" y="0"/>
                </a:moveTo>
                <a:lnTo>
                  <a:pt x="6382072" y="0"/>
                </a:lnTo>
                <a:lnTo>
                  <a:pt x="6382072" y="3446318"/>
                </a:lnTo>
                <a:lnTo>
                  <a:pt x="0" y="344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7"/>
          <p:cNvSpPr/>
          <p:nvPr/>
        </p:nvSpPr>
        <p:spPr>
          <a:xfrm>
            <a:off x="991288" y="2622500"/>
            <a:ext cx="9596287" cy="6407753"/>
          </a:xfrm>
          <a:custGeom>
            <a:rect b="b" l="l" r="r" t="t"/>
            <a:pathLst>
              <a:path extrusionOk="0" h="2997779" w="2722351">
                <a:moveTo>
                  <a:pt x="0" y="0"/>
                </a:moveTo>
                <a:lnTo>
                  <a:pt x="2722351" y="0"/>
                </a:lnTo>
                <a:lnTo>
                  <a:pt x="2722351" y="2997779"/>
                </a:lnTo>
                <a:lnTo>
                  <a:pt x="0" y="2997779"/>
                </a:lnTo>
                <a:close/>
              </a:path>
            </a:pathLst>
          </a:custGeom>
          <a:solidFill>
            <a:srgbClr val="1F222B"/>
          </a:solidFill>
          <a:ln cap="flat" cmpd="sng" w="38100">
            <a:solidFill>
              <a:srgbClr val="D1B2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7"/>
          <p:cNvSpPr txBox="1"/>
          <p:nvPr/>
        </p:nvSpPr>
        <p:spPr>
          <a:xfrm>
            <a:off x="1622150" y="3192450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選擇title當primary key, 因為他們uniquely identifies movie.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714050" y="4924113"/>
            <a:ext cx="37899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B266"/>
                </a:solidFill>
                <a:latin typeface="Calibri"/>
                <a:ea typeface="Calibri"/>
                <a:cs typeface="Calibri"/>
                <a:sym typeface="Calibri"/>
              </a:rPr>
              <a:t>One to One</a:t>
            </a:r>
            <a:endParaRPr b="1" sz="3600">
              <a:solidFill>
                <a:srgbClr val="D1B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" name="Google Shape;147;p17"/>
          <p:cNvGraphicFramePr/>
          <p:nvPr/>
        </p:nvGraphicFramePr>
        <p:xfrm>
          <a:off x="12273313" y="3733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{E0FB3004-C272-4543-8D8E-5130504F6E25}</a:tableStyleId>
              </a:tblPr>
              <a:tblGrid>
                <a:gridCol w="4169900"/>
              </a:tblGrid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MovieInfo</a:t>
                      </a:r>
                      <a:endParaRPr b="1" sz="36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sng"/>
                        <a:t>title</a:t>
                      </a:r>
                      <a:endParaRPr sz="3600" u="sng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duration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releasetime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genre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8" name="Google Shape;148;p17"/>
          <p:cNvSpPr txBox="1"/>
          <p:nvPr/>
        </p:nvSpPr>
        <p:spPr>
          <a:xfrm>
            <a:off x="1622138" y="6167275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FD : {title-&gt;releasetime, duration, genre}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This schema is already in BCNF and 4NF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 rot="-1444530">
            <a:off x="7179169" y="7125169"/>
            <a:ext cx="6014969" cy="2720439"/>
          </a:xfrm>
          <a:custGeom>
            <a:rect b="b" l="l" r="r" t="t"/>
            <a:pathLst>
              <a:path extrusionOk="0"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22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3725" y="8400548"/>
            <a:ext cx="18280549" cy="1886365"/>
          </a:xfrm>
          <a:custGeom>
            <a:rect b="b" l="l" r="r" t="t"/>
            <a:pathLst>
              <a:path extrusionOk="0" h="776282" w="6186311">
                <a:moveTo>
                  <a:pt x="0" y="0"/>
                </a:moveTo>
                <a:lnTo>
                  <a:pt x="6186311" y="0"/>
                </a:lnTo>
                <a:lnTo>
                  <a:pt x="6186311" y="776282"/>
                </a:lnTo>
                <a:lnTo>
                  <a:pt x="0" y="776282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>
            <a:off x="932375" y="2275700"/>
            <a:ext cx="7671026" cy="6190849"/>
          </a:xfrm>
          <a:custGeom>
            <a:rect b="b" l="l" r="r" t="t"/>
            <a:pathLst>
              <a:path extrusionOk="0" h="776282" w="6186311">
                <a:moveTo>
                  <a:pt x="0" y="0"/>
                </a:moveTo>
                <a:lnTo>
                  <a:pt x="6186311" y="0"/>
                </a:lnTo>
                <a:lnTo>
                  <a:pt x="6186311" y="776282"/>
                </a:lnTo>
                <a:lnTo>
                  <a:pt x="0" y="776282"/>
                </a:lnTo>
                <a:close/>
              </a:path>
            </a:pathLst>
          </a:custGeom>
          <a:solidFill>
            <a:srgbClr val="C8A888"/>
          </a:solidFill>
          <a:ln>
            <a:noFill/>
          </a:ln>
          <a:effectLst>
            <a:outerShdw blurRad="1314450" rotWithShape="0" algn="bl" dir="13320000" dist="952500">
              <a:srgbClr val="888888">
                <a:alpha val="57000"/>
              </a:srgbClr>
            </a:outerShdw>
          </a:effectLst>
        </p:spPr>
      </p:sp>
      <p:sp>
        <p:nvSpPr>
          <p:cNvPr id="156" name="Google Shape;156;p18"/>
          <p:cNvSpPr txBox="1"/>
          <p:nvPr/>
        </p:nvSpPr>
        <p:spPr>
          <a:xfrm>
            <a:off x="1767125" y="3014650"/>
            <a:ext cx="60015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選擇name, </a:t>
            </a: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filmography</a:t>
            </a: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當primary key, 因為他們uniquely identifies actor.</a:t>
            </a:r>
            <a:endParaRPr sz="3600">
              <a:solidFill>
                <a:srgbClr val="1F22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843000" y="4924113"/>
            <a:ext cx="37899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641D1F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b="1" lang="en-US" sz="3600">
                <a:solidFill>
                  <a:srgbClr val="641D1F"/>
                </a:solidFill>
                <a:latin typeface="Calibri"/>
                <a:ea typeface="Calibri"/>
                <a:cs typeface="Calibri"/>
                <a:sym typeface="Calibri"/>
              </a:rPr>
              <a:t> to Many</a:t>
            </a:r>
            <a:endParaRPr b="1" sz="3600">
              <a:solidFill>
                <a:srgbClr val="641D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114925" y="5723238"/>
            <a:ext cx="73059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FD : {name, </a:t>
            </a: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filmography</a:t>
            </a: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-&gt;gender, height, birthdate}</a:t>
            </a:r>
            <a:endParaRPr sz="3600">
              <a:solidFill>
                <a:srgbClr val="1F222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F222B"/>
                </a:solidFill>
                <a:latin typeface="Calibri"/>
                <a:ea typeface="Calibri"/>
                <a:cs typeface="Calibri"/>
                <a:sym typeface="Calibri"/>
              </a:rPr>
              <a:t>This schema is already in BCNF and 4NF</a:t>
            </a:r>
            <a:endParaRPr sz="3600">
              <a:solidFill>
                <a:srgbClr val="1F22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 flipH="1">
            <a:off x="-11" y="5"/>
            <a:ext cx="1153010" cy="891112"/>
          </a:xfrm>
          <a:custGeom>
            <a:rect b="b" l="l" r="r" t="t"/>
            <a:pathLst>
              <a:path extrusionOk="0" h="4050509" w="4117893">
                <a:moveTo>
                  <a:pt x="4117893" y="0"/>
                </a:moveTo>
                <a:lnTo>
                  <a:pt x="0" y="0"/>
                </a:lnTo>
                <a:lnTo>
                  <a:pt x="0" y="4050509"/>
                </a:lnTo>
                <a:lnTo>
                  <a:pt x="4117893" y="4050509"/>
                </a:lnTo>
                <a:lnTo>
                  <a:pt x="411789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8"/>
          <p:cNvSpPr/>
          <p:nvPr/>
        </p:nvSpPr>
        <p:spPr>
          <a:xfrm>
            <a:off x="786965" y="2250110"/>
            <a:ext cx="1355707" cy="2912652"/>
          </a:xfrm>
          <a:custGeom>
            <a:rect b="b" l="l" r="r" t="t"/>
            <a:pathLst>
              <a:path extrusionOk="0" h="2912652" w="1355707">
                <a:moveTo>
                  <a:pt x="0" y="0"/>
                </a:moveTo>
                <a:lnTo>
                  <a:pt x="1355707" y="0"/>
                </a:lnTo>
                <a:lnTo>
                  <a:pt x="1355707" y="2912653"/>
                </a:lnTo>
                <a:lnTo>
                  <a:pt x="0" y="2912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8"/>
          <p:cNvSpPr/>
          <p:nvPr/>
        </p:nvSpPr>
        <p:spPr>
          <a:xfrm>
            <a:off x="10925350" y="1840450"/>
            <a:ext cx="6232708" cy="5870633"/>
          </a:xfrm>
          <a:custGeom>
            <a:rect b="b" l="l" r="r" t="t"/>
            <a:pathLst>
              <a:path extrusionOk="0" h="776282" w="6186311">
                <a:moveTo>
                  <a:pt x="0" y="0"/>
                </a:moveTo>
                <a:lnTo>
                  <a:pt x="6186311" y="0"/>
                </a:lnTo>
                <a:lnTo>
                  <a:pt x="6186311" y="776282"/>
                </a:lnTo>
                <a:lnTo>
                  <a:pt x="0" y="7762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flipH="1">
            <a:off x="7247690" y="2250110"/>
            <a:ext cx="1355707" cy="2912652"/>
          </a:xfrm>
          <a:custGeom>
            <a:rect b="b" l="l" r="r" t="t"/>
            <a:pathLst>
              <a:path extrusionOk="0" h="2912652" w="1355707">
                <a:moveTo>
                  <a:pt x="0" y="0"/>
                </a:moveTo>
                <a:lnTo>
                  <a:pt x="1355707" y="0"/>
                </a:lnTo>
                <a:lnTo>
                  <a:pt x="1355707" y="2912653"/>
                </a:lnTo>
                <a:lnTo>
                  <a:pt x="0" y="29126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flipH="1">
            <a:off x="2349371" y="8037326"/>
            <a:ext cx="1509655" cy="1886445"/>
          </a:xfrm>
          <a:custGeom>
            <a:rect b="b" l="l" r="r" t="t"/>
            <a:pathLst>
              <a:path extrusionOk="0" h="5988713" w="6099615">
                <a:moveTo>
                  <a:pt x="6099615" y="0"/>
                </a:moveTo>
                <a:lnTo>
                  <a:pt x="0" y="0"/>
                </a:lnTo>
                <a:lnTo>
                  <a:pt x="0" y="5988713"/>
                </a:lnTo>
                <a:lnTo>
                  <a:pt x="6099615" y="5988713"/>
                </a:lnTo>
                <a:lnTo>
                  <a:pt x="6099615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8"/>
          <p:cNvSpPr txBox="1"/>
          <p:nvPr/>
        </p:nvSpPr>
        <p:spPr>
          <a:xfrm>
            <a:off x="426025" y="707675"/>
            <a:ext cx="180834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D1B266"/>
                </a:solidFill>
              </a:rPr>
              <a:t>Cast(</a:t>
            </a:r>
            <a:r>
              <a:rPr lang="en-US" sz="6200" u="sng">
                <a:solidFill>
                  <a:srgbClr val="D1B266"/>
                </a:solidFill>
              </a:rPr>
              <a:t>name</a:t>
            </a:r>
            <a:r>
              <a:rPr lang="en-US" sz="6200">
                <a:solidFill>
                  <a:srgbClr val="D1B266"/>
                </a:solidFill>
              </a:rPr>
              <a:t>, gender, height, birthdate, </a:t>
            </a:r>
            <a:r>
              <a:rPr lang="en-US" sz="6200" u="sng">
                <a:solidFill>
                  <a:srgbClr val="D1B266"/>
                </a:solidFill>
              </a:rPr>
              <a:t>filmography</a:t>
            </a:r>
            <a:r>
              <a:rPr lang="en-US" sz="6200">
                <a:solidFill>
                  <a:srgbClr val="D1B266"/>
                </a:solidFill>
              </a:rPr>
              <a:t>)</a:t>
            </a:r>
            <a:endParaRPr sz="6200"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11956738" y="256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{E0FB3004-C272-4543-8D8E-5130504F6E25}</a:tableStyleId>
              </a:tblPr>
              <a:tblGrid>
                <a:gridCol w="4169900"/>
              </a:tblGrid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Cast</a:t>
                      </a:r>
                      <a:endParaRPr b="1" sz="36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sng"/>
                        <a:t>name</a:t>
                      </a:r>
                      <a:endParaRPr sz="3600" u="sng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gender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height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birthdate</a:t>
                      </a:r>
                      <a:endParaRPr sz="3600"/>
                    </a:p>
                  </a:txBody>
                  <a:tcPr marT="91425" marB="91425" marR="91425" marL="91425" anchor="ctr"/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sng"/>
                        <a:t>filmography</a:t>
                      </a:r>
                      <a:endParaRPr sz="3600" u="sng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6" name="Google Shape;166;p18"/>
          <p:cNvSpPr/>
          <p:nvPr/>
        </p:nvSpPr>
        <p:spPr>
          <a:xfrm>
            <a:off x="9144000" y="6865251"/>
            <a:ext cx="4553439" cy="2666797"/>
          </a:xfrm>
          <a:custGeom>
            <a:rect b="b" l="l" r="r" t="t"/>
            <a:pathLst>
              <a:path extrusionOk="0" h="4336255" w="8167603">
                <a:moveTo>
                  <a:pt x="0" y="0"/>
                </a:moveTo>
                <a:lnTo>
                  <a:pt x="8167603" y="0"/>
                </a:lnTo>
                <a:lnTo>
                  <a:pt x="8167603" y="4336255"/>
                </a:lnTo>
                <a:lnTo>
                  <a:pt x="0" y="4336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28600" rotWithShape="0" algn="bl" dir="3300000" dist="266700">
              <a:srgbClr val="666666">
                <a:alpha val="64000"/>
              </a:srgbClr>
            </a:outerShdw>
          </a:effectLst>
        </p:spPr>
      </p:sp>
      <p:sp>
        <p:nvSpPr>
          <p:cNvPr id="167" name="Google Shape;167;p18"/>
          <p:cNvSpPr/>
          <p:nvPr/>
        </p:nvSpPr>
        <p:spPr>
          <a:xfrm>
            <a:off x="10927387" y="1840450"/>
            <a:ext cx="6228615" cy="791743"/>
          </a:xfrm>
          <a:custGeom>
            <a:rect b="b" l="l" r="r" t="t"/>
            <a:pathLst>
              <a:path extrusionOk="0" h="685492" w="3886811">
                <a:moveTo>
                  <a:pt x="0" y="0"/>
                </a:moveTo>
                <a:lnTo>
                  <a:pt x="3886810" y="0"/>
                </a:lnTo>
                <a:lnTo>
                  <a:pt x="3886810" y="685492"/>
                </a:lnTo>
                <a:lnTo>
                  <a:pt x="0" y="685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1442547" y="1514571"/>
            <a:ext cx="154029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5F1A1F"/>
                </a:solidFill>
              </a:rPr>
              <a:t>BoxOffice(</a:t>
            </a:r>
            <a:r>
              <a:rPr lang="en-US" sz="6200" u="sng">
                <a:solidFill>
                  <a:srgbClr val="5F1A1F"/>
                </a:solidFill>
              </a:rPr>
              <a:t>title</a:t>
            </a:r>
            <a:r>
              <a:rPr lang="en-US" sz="6200">
                <a:solidFill>
                  <a:srgbClr val="5F1A1F"/>
                </a:solidFill>
              </a:rPr>
              <a:t>, budget, box_office)</a:t>
            </a:r>
            <a:endParaRPr sz="6200"/>
          </a:p>
        </p:txBody>
      </p:sp>
      <p:sp>
        <p:nvSpPr>
          <p:cNvPr id="173" name="Google Shape;173;p19"/>
          <p:cNvSpPr/>
          <p:nvPr/>
        </p:nvSpPr>
        <p:spPr>
          <a:xfrm>
            <a:off x="12796894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9"/>
          <p:cNvSpPr/>
          <p:nvPr/>
        </p:nvSpPr>
        <p:spPr>
          <a:xfrm>
            <a:off x="5491106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19"/>
          <p:cNvSpPr/>
          <p:nvPr/>
        </p:nvSpPr>
        <p:spPr>
          <a:xfrm>
            <a:off x="-1814682" y="0"/>
            <a:ext cx="7305788" cy="1288475"/>
          </a:xfrm>
          <a:custGeom>
            <a:rect b="b" l="l" r="r" t="t"/>
            <a:pathLst>
              <a:path extrusionOk="0"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9"/>
          <p:cNvSpPr/>
          <p:nvPr/>
        </p:nvSpPr>
        <p:spPr>
          <a:xfrm>
            <a:off x="965200" y="2532675"/>
            <a:ext cx="9382800" cy="4307400"/>
          </a:xfrm>
          <a:prstGeom prst="foldedCorner">
            <a:avLst>
              <a:gd fmla="val 19561" name="adj"/>
            </a:avLst>
          </a:prstGeom>
          <a:solidFill>
            <a:srgbClr val="5D382F"/>
          </a:solidFill>
          <a:ln cap="flat" cmpd="sng" w="28575">
            <a:solidFill>
              <a:srgbClr val="FDFA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622150" y="2982000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選擇title當primary key, 因為他們uniquely identifies box office.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1622150" y="4383150"/>
            <a:ext cx="37899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B266"/>
                </a:solidFill>
                <a:latin typeface="Calibri"/>
                <a:ea typeface="Calibri"/>
                <a:cs typeface="Calibri"/>
                <a:sym typeface="Calibri"/>
              </a:rPr>
              <a:t>One to One</a:t>
            </a:r>
            <a:endParaRPr b="1" sz="3600">
              <a:solidFill>
                <a:srgbClr val="D1B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622138" y="5210763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FD : {title-&gt;budget, box_office}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This schema is already in BCNF and 4NF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11886312" y="2532675"/>
            <a:ext cx="5346720" cy="7781950"/>
          </a:xfrm>
          <a:custGeom>
            <a:rect b="b" l="l" r="r" t="t"/>
            <a:pathLst>
              <a:path extrusionOk="0" h="7188868" w="5032207">
                <a:moveTo>
                  <a:pt x="0" y="0"/>
                </a:moveTo>
                <a:lnTo>
                  <a:pt x="5032207" y="0"/>
                </a:lnTo>
                <a:lnTo>
                  <a:pt x="5032207" y="7188868"/>
                </a:lnTo>
                <a:lnTo>
                  <a:pt x="0" y="718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181" name="Google Shape;181;p19"/>
          <p:cNvGraphicFramePr/>
          <p:nvPr/>
        </p:nvGraphicFramePr>
        <p:xfrm>
          <a:off x="12474700" y="48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{E0FB3004-C272-4543-8D8E-5130504F6E25}</a:tableStyleId>
              </a:tblPr>
              <a:tblGrid>
                <a:gridCol w="4169900"/>
              </a:tblGrid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BoxOffice</a:t>
                      </a:r>
                      <a:endParaRPr b="1" sz="36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sng"/>
                        <a:t>title</a:t>
                      </a:r>
                      <a:endParaRPr sz="3600" u="sng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budget</a:t>
                      </a:r>
                      <a:endParaRPr sz="36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box_office</a:t>
                      </a:r>
                      <a:endParaRPr sz="36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19"/>
          <p:cNvSpPr/>
          <p:nvPr/>
        </p:nvSpPr>
        <p:spPr>
          <a:xfrm>
            <a:off x="6447377" y="7756425"/>
            <a:ext cx="4168544" cy="2456441"/>
          </a:xfrm>
          <a:custGeom>
            <a:rect b="b" l="l" r="r" t="t"/>
            <a:pathLst>
              <a:path extrusionOk="0" h="3930306" w="5431328">
                <a:moveTo>
                  <a:pt x="0" y="0"/>
                </a:moveTo>
                <a:lnTo>
                  <a:pt x="5431328" y="0"/>
                </a:lnTo>
                <a:lnTo>
                  <a:pt x="5431328" y="3930306"/>
                </a:lnTo>
                <a:lnTo>
                  <a:pt x="0" y="3930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9"/>
          <p:cNvSpPr/>
          <p:nvPr/>
        </p:nvSpPr>
        <p:spPr>
          <a:xfrm rot="-1397164">
            <a:off x="157935" y="1899761"/>
            <a:ext cx="2202216" cy="1274132"/>
          </a:xfrm>
          <a:custGeom>
            <a:rect b="b" l="l" r="r" t="t"/>
            <a:pathLst>
              <a:path extrusionOk="0" h="7337121" w="10242174">
                <a:moveTo>
                  <a:pt x="0" y="0"/>
                </a:moveTo>
                <a:lnTo>
                  <a:pt x="10242175" y="0"/>
                </a:lnTo>
                <a:lnTo>
                  <a:pt x="10242175" y="7337122"/>
                </a:lnTo>
                <a:lnTo>
                  <a:pt x="0" y="7337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9"/>
          <p:cNvSpPr/>
          <p:nvPr/>
        </p:nvSpPr>
        <p:spPr>
          <a:xfrm>
            <a:off x="3479529" y="6840050"/>
            <a:ext cx="2708277" cy="3367144"/>
          </a:xfrm>
          <a:custGeom>
            <a:rect b="b" l="l" r="r" t="t"/>
            <a:pathLst>
              <a:path extrusionOk="0" h="5200223" w="4368188">
                <a:moveTo>
                  <a:pt x="0" y="0"/>
                </a:moveTo>
                <a:lnTo>
                  <a:pt x="4368187" y="0"/>
                </a:lnTo>
                <a:lnTo>
                  <a:pt x="4368187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19"/>
          <p:cNvSpPr/>
          <p:nvPr/>
        </p:nvSpPr>
        <p:spPr>
          <a:xfrm>
            <a:off x="296900" y="6840050"/>
            <a:ext cx="2925173" cy="3367144"/>
          </a:xfrm>
          <a:custGeom>
            <a:rect b="b" l="l" r="r" t="t"/>
            <a:pathLst>
              <a:path extrusionOk="0" h="5200223" w="4718021">
                <a:moveTo>
                  <a:pt x="0" y="0"/>
                </a:moveTo>
                <a:lnTo>
                  <a:pt x="4718021" y="0"/>
                </a:lnTo>
                <a:lnTo>
                  <a:pt x="4718021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A888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-31371" y="0"/>
            <a:ext cx="9171631" cy="5141405"/>
          </a:xfrm>
          <a:custGeom>
            <a:rect b="b" l="l" r="r" t="t"/>
            <a:pathLst>
              <a:path extrusionOk="0" h="1739900" w="3103767">
                <a:moveTo>
                  <a:pt x="0" y="0"/>
                </a:moveTo>
                <a:lnTo>
                  <a:pt x="3103767" y="0"/>
                </a:lnTo>
                <a:lnTo>
                  <a:pt x="3103767" y="1739900"/>
                </a:lnTo>
                <a:lnTo>
                  <a:pt x="0" y="1739900"/>
                </a:lnTo>
                <a:close/>
              </a:path>
            </a:pathLst>
          </a:custGeom>
          <a:solidFill>
            <a:srgbClr val="1F222B"/>
          </a:solidFill>
          <a:ln>
            <a:noFill/>
          </a:ln>
        </p:spPr>
      </p:sp>
      <p:sp>
        <p:nvSpPr>
          <p:cNvPr id="191" name="Google Shape;191;p20"/>
          <p:cNvSpPr/>
          <p:nvPr/>
        </p:nvSpPr>
        <p:spPr>
          <a:xfrm>
            <a:off x="-204864" y="-175052"/>
            <a:ext cx="2016774" cy="10637104"/>
          </a:xfrm>
          <a:custGeom>
            <a:rect b="b" l="l" r="r" t="t"/>
            <a:pathLst>
              <a:path extrusionOk="0" h="10637104" w="201677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619787" t="0"/>
            </a:stretch>
          </a:blipFill>
          <a:ln>
            <a:noFill/>
          </a:ln>
        </p:spPr>
      </p:sp>
      <p:sp>
        <p:nvSpPr>
          <p:cNvPr id="192" name="Google Shape;192;p20"/>
          <p:cNvSpPr/>
          <p:nvPr/>
        </p:nvSpPr>
        <p:spPr>
          <a:xfrm>
            <a:off x="9144000" y="5143500"/>
            <a:ext cx="9171631" cy="5141405"/>
          </a:xfrm>
          <a:custGeom>
            <a:rect b="b" l="l" r="r" t="t"/>
            <a:pathLst>
              <a:path extrusionOk="0" h="1739900" w="3103767">
                <a:moveTo>
                  <a:pt x="0" y="0"/>
                </a:moveTo>
                <a:lnTo>
                  <a:pt x="3103767" y="0"/>
                </a:lnTo>
                <a:lnTo>
                  <a:pt x="3103767" y="1739900"/>
                </a:lnTo>
                <a:lnTo>
                  <a:pt x="0" y="1739900"/>
                </a:lnTo>
                <a:close/>
              </a:path>
            </a:pathLst>
          </a:custGeom>
          <a:solidFill>
            <a:srgbClr val="1F222B"/>
          </a:solidFill>
          <a:ln>
            <a:noFill/>
          </a:ln>
        </p:spPr>
      </p:sp>
      <p:sp>
        <p:nvSpPr>
          <p:cNvPr id="193" name="Google Shape;193;p20"/>
          <p:cNvSpPr txBox="1"/>
          <p:nvPr/>
        </p:nvSpPr>
        <p:spPr>
          <a:xfrm>
            <a:off x="1811900" y="5590050"/>
            <a:ext cx="7328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F1A1F"/>
                </a:solidFill>
              </a:rPr>
              <a:t>Award( </a:t>
            </a:r>
            <a:r>
              <a:rPr lang="en-US" sz="3000" u="sng">
                <a:solidFill>
                  <a:srgbClr val="5F1A1F"/>
                </a:solidFill>
              </a:rPr>
              <a:t>title</a:t>
            </a:r>
            <a:r>
              <a:rPr lang="en-US" sz="3000">
                <a:solidFill>
                  <a:srgbClr val="5F1A1F"/>
                </a:solidFill>
              </a:rPr>
              <a:t>, oscar, total ) 選擇電影名稱當primary key，因為一個電影名稱 uniquely identifies得獎紀錄</a:t>
            </a:r>
            <a:endParaRPr sz="3000">
              <a:solidFill>
                <a:srgbClr val="5F1A1F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5F1A1F"/>
                </a:solidFill>
                <a:latin typeface="Calibri"/>
                <a:ea typeface="Calibri"/>
                <a:cs typeface="Calibri"/>
                <a:sym typeface="Calibri"/>
              </a:rPr>
              <a:t>One to one</a:t>
            </a:r>
            <a:endParaRPr sz="3000">
              <a:solidFill>
                <a:srgbClr val="5F1A1F"/>
              </a:solidFill>
            </a:endParaRPr>
          </a:p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F1A1F"/>
                </a:solidFill>
              </a:rPr>
              <a:t>FD : { title → oscar, total } This schema is already in BCNF and 4NF.</a:t>
            </a:r>
            <a:r>
              <a:rPr lang="en-US" sz="3000"/>
              <a:t> </a:t>
            </a:r>
            <a:endParaRPr sz="3000"/>
          </a:p>
        </p:txBody>
      </p:sp>
      <p:sp>
        <p:nvSpPr>
          <p:cNvPr id="194" name="Google Shape;194;p20"/>
          <p:cNvSpPr txBox="1"/>
          <p:nvPr/>
        </p:nvSpPr>
        <p:spPr>
          <a:xfrm>
            <a:off x="1730539" y="4928092"/>
            <a:ext cx="568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9742565" y="940471"/>
            <a:ext cx="629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10048674" y="2275117"/>
            <a:ext cx="568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2455889" y="2275117"/>
            <a:ext cx="568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9742565" y="6083971"/>
            <a:ext cx="629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10048674" y="7418617"/>
            <a:ext cx="568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flipH="1">
            <a:off x="16468628" y="-175052"/>
            <a:ext cx="2016774" cy="10637104"/>
          </a:xfrm>
          <a:custGeom>
            <a:rect b="b" l="l" r="r" t="t"/>
            <a:pathLst>
              <a:path extrusionOk="0" h="10637104" w="201677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619787" t="0"/>
            </a:stretch>
          </a:blipFill>
          <a:ln>
            <a:noFill/>
          </a:ln>
        </p:spPr>
      </p:sp>
      <p:sp>
        <p:nvSpPr>
          <p:cNvPr id="201" name="Google Shape;201;p20"/>
          <p:cNvSpPr txBox="1"/>
          <p:nvPr/>
        </p:nvSpPr>
        <p:spPr>
          <a:xfrm>
            <a:off x="5183450" y="2580275"/>
            <a:ext cx="1599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8A888"/>
                </a:solidFill>
              </a:rPr>
              <a:t>  </a:t>
            </a:r>
            <a:r>
              <a:rPr lang="en-US" sz="4800">
                <a:solidFill>
                  <a:srgbClr val="C8A888"/>
                </a:solidFill>
              </a:rPr>
              <a:t>Award ( </a:t>
            </a:r>
            <a:r>
              <a:rPr lang="en-US" sz="4800" u="sng">
                <a:solidFill>
                  <a:srgbClr val="C8A888"/>
                </a:solidFill>
              </a:rPr>
              <a:t>title</a:t>
            </a:r>
            <a:r>
              <a:rPr lang="en-US" sz="4800">
                <a:solidFill>
                  <a:srgbClr val="1F222B"/>
                </a:solidFill>
              </a:rPr>
              <a:t>, oscar, total )</a:t>
            </a:r>
            <a:endParaRPr sz="4800">
              <a:solidFill>
                <a:srgbClr val="1F222B"/>
              </a:solidFill>
            </a:endParaRPr>
          </a:p>
        </p:txBody>
      </p:sp>
      <p:graphicFrame>
        <p:nvGraphicFramePr>
          <p:cNvPr id="202" name="Google Shape;202;p20"/>
          <p:cNvGraphicFramePr/>
          <p:nvPr/>
        </p:nvGraphicFramePr>
        <p:xfrm>
          <a:off x="10805175" y="6044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{E0FB3004-C272-4543-8D8E-5130504F6E25}</a:tableStyleId>
              </a:tblPr>
              <a:tblGrid>
                <a:gridCol w="4169900"/>
              </a:tblGrid>
              <a:tr h="7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FDFAF0"/>
                          </a:solidFill>
                        </a:rPr>
                        <a:t>         </a:t>
                      </a:r>
                      <a:r>
                        <a:rPr lang="en-US" sz="3600">
                          <a:solidFill>
                            <a:srgbClr val="FDFAF0"/>
                          </a:solidFill>
                        </a:rPr>
                        <a:t>Award</a:t>
                      </a:r>
                      <a:endParaRPr b="1" sz="3600">
                        <a:solidFill>
                          <a:srgbClr val="FDFAF0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C8A888"/>
                          </a:solidFill>
                        </a:rPr>
                        <a:t>            </a:t>
                      </a:r>
                      <a:r>
                        <a:rPr lang="en-US" sz="3600" u="sng">
                          <a:solidFill>
                            <a:srgbClr val="C8A888"/>
                          </a:solidFill>
                        </a:rPr>
                        <a:t>title</a:t>
                      </a:r>
                      <a:endParaRPr sz="3600" u="sng">
                        <a:solidFill>
                          <a:srgbClr val="C8A88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0"/>
                    </a:solidFill>
                  </a:tcPr>
                </a:tc>
              </a:tr>
              <a:tr h="75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8A888"/>
                          </a:solidFill>
                        </a:rPr>
                        <a:t>oscar</a:t>
                      </a:r>
                      <a:endParaRPr sz="3600">
                        <a:solidFill>
                          <a:srgbClr val="C8A88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0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C8A888"/>
                          </a:solidFill>
                        </a:rPr>
                        <a:t>total</a:t>
                      </a:r>
                      <a:endParaRPr sz="3600">
                        <a:solidFill>
                          <a:srgbClr val="C8A88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DFA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AF0"/>
                    </a:solidFill>
                  </a:tcPr>
                </a:tc>
              </a:tr>
            </a:tbl>
          </a:graphicData>
        </a:graphic>
      </p:graphicFrame>
      <p:sp>
        <p:nvSpPr>
          <p:cNvPr id="203" name="Google Shape;203;p20"/>
          <p:cNvSpPr/>
          <p:nvPr/>
        </p:nvSpPr>
        <p:spPr>
          <a:xfrm>
            <a:off x="15526202" y="7804866"/>
            <a:ext cx="942415" cy="2480040"/>
          </a:xfrm>
          <a:custGeom>
            <a:rect b="b" l="l" r="r" t="t"/>
            <a:pathLst>
              <a:path extrusionOk="0" h="2480040" w="942415">
                <a:moveTo>
                  <a:pt x="0" y="0"/>
                </a:moveTo>
                <a:lnTo>
                  <a:pt x="942415" y="0"/>
                </a:lnTo>
                <a:lnTo>
                  <a:pt x="942415" y="2480040"/>
                </a:lnTo>
                <a:lnTo>
                  <a:pt x="0" y="2480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0"/>
          <p:cNvSpPr/>
          <p:nvPr/>
        </p:nvSpPr>
        <p:spPr>
          <a:xfrm>
            <a:off x="9381536" y="8663739"/>
            <a:ext cx="1182408" cy="1621153"/>
          </a:xfrm>
          <a:custGeom>
            <a:rect b="b" l="l" r="r" t="t"/>
            <a:pathLst>
              <a:path extrusionOk="0" h="7453575" w="4729632">
                <a:moveTo>
                  <a:pt x="0" y="0"/>
                </a:moveTo>
                <a:lnTo>
                  <a:pt x="4729632" y="0"/>
                </a:lnTo>
                <a:lnTo>
                  <a:pt x="4729632" y="7453575"/>
                </a:lnTo>
                <a:lnTo>
                  <a:pt x="0" y="74535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1A1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1782306" y="1461050"/>
            <a:ext cx="14723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FDFAF0"/>
                </a:solidFill>
              </a:rPr>
              <a:t>Crew(</a:t>
            </a:r>
            <a:r>
              <a:rPr lang="en-US" sz="6200" u="sng">
                <a:solidFill>
                  <a:srgbClr val="FDFAF0"/>
                </a:solidFill>
              </a:rPr>
              <a:t>title</a:t>
            </a:r>
            <a:r>
              <a:rPr lang="en-US" sz="6200">
                <a:solidFill>
                  <a:srgbClr val="FDFAF0"/>
                </a:solidFill>
              </a:rPr>
              <a:t>, director, writer,  producer)</a:t>
            </a:r>
            <a:endParaRPr sz="6200">
              <a:solidFill>
                <a:srgbClr val="FDFAF0"/>
              </a:solidFill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-1" y="2847075"/>
            <a:ext cx="10256457" cy="7441986"/>
          </a:xfrm>
          <a:custGeom>
            <a:rect b="b" l="l" r="r" t="t"/>
            <a:pathLst>
              <a:path extrusionOk="0" h="2997779" w="2722351">
                <a:moveTo>
                  <a:pt x="0" y="0"/>
                </a:moveTo>
                <a:lnTo>
                  <a:pt x="2722351" y="0"/>
                </a:lnTo>
                <a:lnTo>
                  <a:pt x="2722351" y="2997779"/>
                </a:lnTo>
                <a:lnTo>
                  <a:pt x="0" y="2997779"/>
                </a:lnTo>
                <a:close/>
              </a:path>
            </a:pathLst>
          </a:custGeom>
          <a:solidFill>
            <a:srgbClr val="1F222B"/>
          </a:solidFill>
          <a:ln cap="flat" cmpd="sng" w="38100">
            <a:solidFill>
              <a:srgbClr val="D1B2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1"/>
          <p:cNvSpPr txBox="1"/>
          <p:nvPr/>
        </p:nvSpPr>
        <p:spPr>
          <a:xfrm>
            <a:off x="1520350" y="3417025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選擇title當primary key, 因為他們uniquely identifies crew.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782300" y="5054413"/>
            <a:ext cx="37899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D1B266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b="1" lang="en-US" sz="3600">
                <a:solidFill>
                  <a:srgbClr val="D1B266"/>
                </a:solidFill>
                <a:latin typeface="Calibri"/>
                <a:ea typeface="Calibri"/>
                <a:cs typeface="Calibri"/>
                <a:sym typeface="Calibri"/>
              </a:rPr>
              <a:t> to One</a:t>
            </a:r>
            <a:endParaRPr b="1" sz="3600">
              <a:solidFill>
                <a:srgbClr val="D1B2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721088" y="6121063"/>
            <a:ext cx="8334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FD : {title-&gt;director, writer, producer}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DFAF0"/>
                </a:solidFill>
                <a:latin typeface="Calibri"/>
                <a:ea typeface="Calibri"/>
                <a:cs typeface="Calibri"/>
                <a:sym typeface="Calibri"/>
              </a:rPr>
              <a:t>This schema is already in BCNF and 4NF</a:t>
            </a:r>
            <a:endParaRPr sz="3600">
              <a:solidFill>
                <a:srgbClr val="FDFA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7837350" y="8179701"/>
            <a:ext cx="1565169" cy="2107303"/>
          </a:xfrm>
          <a:custGeom>
            <a:rect b="b" l="l" r="r" t="t"/>
            <a:pathLst>
              <a:path extrusionOk="0" h="7593884" w="6019879">
                <a:moveTo>
                  <a:pt x="0" y="0"/>
                </a:moveTo>
                <a:lnTo>
                  <a:pt x="6019879" y="0"/>
                </a:lnTo>
                <a:lnTo>
                  <a:pt x="6019879" y="7593884"/>
                </a:lnTo>
                <a:lnTo>
                  <a:pt x="0" y="7593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21"/>
          <p:cNvSpPr/>
          <p:nvPr/>
        </p:nvSpPr>
        <p:spPr>
          <a:xfrm flipH="1">
            <a:off x="41584" y="6439576"/>
            <a:ext cx="1478766" cy="3752507"/>
          </a:xfrm>
          <a:custGeom>
            <a:rect b="b" l="l" r="r" t="t"/>
            <a:pathLst>
              <a:path extrusionOk="0" h="6176967" w="2347248">
                <a:moveTo>
                  <a:pt x="0" y="0"/>
                </a:moveTo>
                <a:lnTo>
                  <a:pt x="2347248" y="0"/>
                </a:lnTo>
                <a:lnTo>
                  <a:pt x="2347248" y="6176968"/>
                </a:lnTo>
                <a:lnTo>
                  <a:pt x="0" y="6176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16" name="Google Shape;216;p21"/>
          <p:cNvGraphicFramePr/>
          <p:nvPr/>
        </p:nvGraphicFramePr>
        <p:xfrm>
          <a:off x="12186000" y="555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{E0FB3004-C272-4543-8D8E-5130504F6E25}</a:tableStyleId>
              </a:tblPr>
              <a:tblGrid>
                <a:gridCol w="3919625"/>
              </a:tblGrid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Cast</a:t>
                      </a:r>
                      <a:endParaRPr b="1" sz="36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u="sng"/>
                        <a:t>title</a:t>
                      </a:r>
                      <a:endParaRPr sz="3600" u="sng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director</a:t>
                      </a:r>
                      <a:endParaRPr sz="3600"/>
                    </a:p>
                  </a:txBody>
                  <a:tcPr marT="91425" marB="91425" marR="91425" marL="91425" anchor="ctr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</a:rPr>
                        <a:t>writer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/>
                        <a:t>producer</a:t>
                      </a:r>
                      <a:endParaRPr sz="3600"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7" name="Google Shape;217;p21"/>
          <p:cNvSpPr/>
          <p:nvPr/>
        </p:nvSpPr>
        <p:spPr>
          <a:xfrm>
            <a:off x="10256450" y="2687150"/>
            <a:ext cx="7817722" cy="6971482"/>
          </a:xfrm>
          <a:custGeom>
            <a:rect b="b" l="l" r="r" t="t"/>
            <a:pathLst>
              <a:path extrusionOk="0" h="2935361" w="2513737">
                <a:moveTo>
                  <a:pt x="0" y="0"/>
                </a:moveTo>
                <a:lnTo>
                  <a:pt x="2513737" y="0"/>
                </a:lnTo>
                <a:lnTo>
                  <a:pt x="2513737" y="2935361"/>
                </a:lnTo>
                <a:lnTo>
                  <a:pt x="0" y="2935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reflection blurRad="0" dir="5400000" dist="114300" endA="0" endPos="20000" fadeDir="5400012" kx="0" rotWithShape="0" algn="bl" stA="37000" stPos="0" sy="-100000" ky="0"/>
          </a:effectLst>
        </p:spPr>
      </p:sp>
      <p:sp>
        <p:nvSpPr>
          <p:cNvPr id="218" name="Google Shape;218;p21"/>
          <p:cNvSpPr/>
          <p:nvPr/>
        </p:nvSpPr>
        <p:spPr>
          <a:xfrm rot="-1071019">
            <a:off x="6260161" y="8817568"/>
            <a:ext cx="944706" cy="853048"/>
          </a:xfrm>
          <a:custGeom>
            <a:rect b="b" l="l" r="r" t="t"/>
            <a:pathLst>
              <a:path extrusionOk="0" h="2149394" w="2032155">
                <a:moveTo>
                  <a:pt x="0" y="0"/>
                </a:moveTo>
                <a:lnTo>
                  <a:pt x="2032155" y="0"/>
                </a:lnTo>
                <a:lnTo>
                  <a:pt x="2032155" y="2149395"/>
                </a:lnTo>
                <a:lnTo>
                  <a:pt x="0" y="21493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21"/>
          <p:cNvSpPr/>
          <p:nvPr/>
        </p:nvSpPr>
        <p:spPr>
          <a:xfrm>
            <a:off x="41572" y="-159919"/>
            <a:ext cx="3671166" cy="1074650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1"/>
          <p:cNvSpPr/>
          <p:nvPr/>
        </p:nvSpPr>
        <p:spPr>
          <a:xfrm>
            <a:off x="3712747" y="-159919"/>
            <a:ext cx="3671166" cy="1074650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7308410" y="-159919"/>
            <a:ext cx="3671166" cy="1074650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1"/>
          <p:cNvSpPr/>
          <p:nvPr/>
        </p:nvSpPr>
        <p:spPr>
          <a:xfrm>
            <a:off x="10792372" y="6"/>
            <a:ext cx="3671166" cy="1074650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1"/>
          <p:cNvSpPr/>
          <p:nvPr/>
        </p:nvSpPr>
        <p:spPr>
          <a:xfrm>
            <a:off x="14402997" y="6"/>
            <a:ext cx="3671166" cy="1074650"/>
          </a:xfrm>
          <a:custGeom>
            <a:rect b="b" l="l" r="r" t="t"/>
            <a:pathLst>
              <a:path extrusionOk="0" h="1074650" w="3671166">
                <a:moveTo>
                  <a:pt x="0" y="0"/>
                </a:moveTo>
                <a:lnTo>
                  <a:pt x="3671166" y="0"/>
                </a:lnTo>
                <a:lnTo>
                  <a:pt x="3671166" y="1074650"/>
                </a:lnTo>
                <a:lnTo>
                  <a:pt x="0" y="107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